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sldIdLst>
    <p:sldId id="451" r:id="rId4"/>
    <p:sldId id="264" r:id="rId5"/>
    <p:sldId id="265" r:id="rId6"/>
    <p:sldId id="266" r:id="rId7"/>
    <p:sldId id="448" r:id="rId8"/>
    <p:sldId id="557" r:id="rId9"/>
    <p:sldId id="267" r:id="rId10"/>
    <p:sldId id="268" r:id="rId11"/>
    <p:sldId id="269" r:id="rId12"/>
    <p:sldId id="270" r:id="rId13"/>
    <p:sldId id="558" r:id="rId14"/>
    <p:sldId id="5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36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56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561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562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</p:sldIdLst>
  <p:sldSz cx="12192000" cy="6858000"/>
  <p:notesSz cx="12192000" cy="6858000"/>
  <p:embeddedFontLst>
    <p:embeddedFont>
      <p:font typeface="微软雅黑" panose="020B0503020204020204" charset="-122"/>
      <p:regular r:id="rId119"/>
    </p:embeddedFont>
    <p:embeddedFont>
      <p:font typeface="楷体" panose="02010609060101010101" charset="-122"/>
      <p:regular r:id="rId120"/>
    </p:embeddedFont>
    <p:embeddedFont>
      <p:font typeface="Microsoft JhengHei" panose="020B0604030504040204" charset="-120"/>
      <p:regular r:id="rId121"/>
    </p:embeddedFont>
    <p:embeddedFont>
      <p:font typeface="汉仪尚巍手书W" panose="00020600040101010101" pitchFamily="18" charset="-122"/>
      <p:regular r:id="rId122"/>
    </p:embeddedFont>
    <p:embeddedFont>
      <p:font typeface="Calibri" panose="020F0502020204030204" charset="0"/>
      <p:regular r:id="rId123"/>
      <p:bold r:id="rId124"/>
      <p:italic r:id="rId125"/>
      <p:boldItalic r:id="rId1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6" Type="http://schemas.openxmlformats.org/officeDocument/2006/relationships/font" Target="fonts/font8.fntdata"/><Relationship Id="rId125" Type="http://schemas.openxmlformats.org/officeDocument/2006/relationships/font" Target="fonts/font7.fntdata"/><Relationship Id="rId124" Type="http://schemas.openxmlformats.org/officeDocument/2006/relationships/font" Target="fonts/font6.fntdata"/><Relationship Id="rId123" Type="http://schemas.openxmlformats.org/officeDocument/2006/relationships/font" Target="fonts/font5.fntdata"/><Relationship Id="rId122" Type="http://schemas.openxmlformats.org/officeDocument/2006/relationships/font" Target="fonts/font4.fntdata"/><Relationship Id="rId121" Type="http://schemas.openxmlformats.org/officeDocument/2006/relationships/font" Target="fonts/font3.fntdata"/><Relationship Id="rId120" Type="http://schemas.openxmlformats.org/officeDocument/2006/relationships/font" Target="fonts/font2.fntdata"/><Relationship Id="rId12" Type="http://schemas.openxmlformats.org/officeDocument/2006/relationships/slide" Target="slides/slide9.xml"/><Relationship Id="rId119" Type="http://schemas.openxmlformats.org/officeDocument/2006/relationships/font" Target="fonts/font1.fntdata"/><Relationship Id="rId118" Type="http://schemas.openxmlformats.org/officeDocument/2006/relationships/commentAuthors" Target="commentAuthors.xml"/><Relationship Id="rId117" Type="http://schemas.openxmlformats.org/officeDocument/2006/relationships/tableStyles" Target="tableStyles.xml"/><Relationship Id="rId116" Type="http://schemas.openxmlformats.org/officeDocument/2006/relationships/viewProps" Target="viewProps.xml"/><Relationship Id="rId115" Type="http://schemas.openxmlformats.org/officeDocument/2006/relationships/presProps" Target="presProps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5.png"/><Relationship Id="rId2" Type="http://schemas.openxmlformats.org/officeDocument/2006/relationships/tags" Target="../tags/tag28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7.png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8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image" Target="../media/image5.png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image" Target="../media/image5.png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../media/image4.png"/><Relationship Id="rId6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tags" Target="../tags/tag64.xml"/><Relationship Id="rId3" Type="http://schemas.openxmlformats.org/officeDocument/2006/relationships/image" Target="../media/image2.emf"/><Relationship Id="rId2" Type="http://schemas.openxmlformats.org/officeDocument/2006/relationships/tags" Target="../tags/tag63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image" Target="../media/image10.png"/><Relationship Id="rId4" Type="http://schemas.openxmlformats.org/officeDocument/2006/relationships/tags" Target="../tags/tag71.xml"/><Relationship Id="rId3" Type="http://schemas.openxmlformats.org/officeDocument/2006/relationships/image" Target="../media/image9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11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image" Target="../media/image12.png"/><Relationship Id="rId2" Type="http://schemas.openxmlformats.org/officeDocument/2006/relationships/tags" Target="../tags/tag83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image" Target="../media/image13.png"/><Relationship Id="rId2" Type="http://schemas.openxmlformats.org/officeDocument/2006/relationships/tags" Target="../tags/tag91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image" Target="../media/image14.png"/><Relationship Id="rId2" Type="http://schemas.openxmlformats.org/officeDocument/2006/relationships/tags" Target="../tags/tag99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15.png"/><Relationship Id="rId2" Type="http://schemas.openxmlformats.org/officeDocument/2006/relationships/tags" Target="../tags/tag10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5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4.png"/><Relationship Id="rId6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2.emf"/><Relationship Id="rId2" Type="http://schemas.openxmlformats.org/officeDocument/2006/relationships/tags" Target="../tags/tag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image" Target="../media/image2.emf"/><Relationship Id="rId4" Type="http://schemas.openxmlformats.org/officeDocument/2006/relationships/tags" Target="../tags/tag16.xml"/><Relationship Id="rId3" Type="http://schemas.openxmlformats.org/officeDocument/2006/relationships/image" Target="../media/image6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0809" y="2611958"/>
            <a:ext cx="9390380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chemeClr val="bg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2725783"/>
            <a:ext cx="4817083" cy="41968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noFill/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9022082" y="4562326"/>
            <a:ext cx="2946698" cy="2095376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rot="1021228">
            <a:off x="10122490" y="5326690"/>
            <a:ext cx="2081823" cy="166666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271864" y="4178535"/>
            <a:ext cx="1515767" cy="181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-1133" y="549166"/>
            <a:ext cx="7272997" cy="6312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email"/>
          <a:srcRect/>
          <a:stretch>
            <a:fillRect/>
          </a:stretch>
        </p:blipFill>
        <p:spPr>
          <a:xfrm flipH="1">
            <a:off x="8595171" y="3689137"/>
            <a:ext cx="3596827" cy="3167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orient="vert" hasCustomPrompt="1"/>
            <p:custDataLst>
              <p:tags r:id="rId8"/>
            </p:custDataLst>
          </p:nvPr>
        </p:nvSpPr>
        <p:spPr>
          <a:xfrm>
            <a:off x="7371137" y="521173"/>
            <a:ext cx="1349042" cy="3969564"/>
          </a:xfrm>
        </p:spPr>
        <p:txBody>
          <a:bodyPr vert="eaVert" anchor="ctr">
            <a:normAutofit/>
          </a:bodyPr>
          <a:lstStyle>
            <a:lvl1pPr algn="r">
              <a:defRPr sz="4800" b="0" baseline="0"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515600" y="5516245"/>
            <a:ext cx="1671320" cy="13379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-1270" y="0"/>
            <a:ext cx="2366645" cy="1494155"/>
          </a:xfrm>
          <a:custGeom>
            <a:avLst/>
            <a:gdLst>
              <a:gd name="connsiteX0" fmla="*/ 0 w 2366448"/>
              <a:gd name="connsiteY0" fmla="*/ 0 h 1494238"/>
              <a:gd name="connsiteX1" fmla="*/ 2366448 w 2366448"/>
              <a:gd name="connsiteY1" fmla="*/ 0 h 1494238"/>
              <a:gd name="connsiteX2" fmla="*/ 2366448 w 2366448"/>
              <a:gd name="connsiteY2" fmla="*/ 1494238 h 1494238"/>
              <a:gd name="connsiteX3" fmla="*/ 0 w 2366448"/>
              <a:gd name="connsiteY3" fmla="*/ 1494238 h 149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448" h="1494238">
                <a:moveTo>
                  <a:pt x="0" y="0"/>
                </a:moveTo>
                <a:lnTo>
                  <a:pt x="2366448" y="0"/>
                </a:lnTo>
                <a:lnTo>
                  <a:pt x="2366448" y="1494238"/>
                </a:lnTo>
                <a:lnTo>
                  <a:pt x="0" y="1494238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1" y="443230"/>
            <a:ext cx="10852237" cy="441964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308590" y="5448935"/>
            <a:ext cx="1883410" cy="1409065"/>
          </a:xfrm>
          <a:custGeom>
            <a:avLst/>
            <a:gdLst>
              <a:gd name="connsiteX0" fmla="*/ 0 w 1883104"/>
              <a:gd name="connsiteY0" fmla="*/ 0 h 1408922"/>
              <a:gd name="connsiteX1" fmla="*/ 1883104 w 1883104"/>
              <a:gd name="connsiteY1" fmla="*/ 0 h 1408922"/>
              <a:gd name="connsiteX2" fmla="*/ 1883104 w 1883104"/>
              <a:gd name="connsiteY2" fmla="*/ 1408922 h 1408922"/>
              <a:gd name="connsiteX3" fmla="*/ 0 w 1883104"/>
              <a:gd name="connsiteY3" fmla="*/ 1408922 h 140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3104" h="1408922">
                <a:moveTo>
                  <a:pt x="0" y="0"/>
                </a:moveTo>
                <a:lnTo>
                  <a:pt x="1883104" y="0"/>
                </a:lnTo>
                <a:lnTo>
                  <a:pt x="1883104" y="1408922"/>
                </a:lnTo>
                <a:lnTo>
                  <a:pt x="0" y="1408922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9200270" y="4262527"/>
            <a:ext cx="2991729" cy="2595473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10459616" y="5355070"/>
            <a:ext cx="1732384" cy="150292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692440" cy="1082351"/>
          </a:xfrm>
          <a:custGeom>
            <a:avLst/>
            <a:gdLst>
              <a:gd name="connsiteX0" fmla="*/ 0 w 2618792"/>
              <a:gd name="connsiteY0" fmla="*/ 0 h 1674773"/>
              <a:gd name="connsiteX1" fmla="*/ 2618792 w 2618792"/>
              <a:gd name="connsiteY1" fmla="*/ 0 h 1674773"/>
              <a:gd name="connsiteX2" fmla="*/ 2618792 w 2618792"/>
              <a:gd name="connsiteY2" fmla="*/ 1674773 h 1674773"/>
              <a:gd name="connsiteX3" fmla="*/ 0 w 2618792"/>
              <a:gd name="connsiteY3" fmla="*/ 1674773 h 16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792" h="1674773">
                <a:moveTo>
                  <a:pt x="0" y="0"/>
                </a:moveTo>
                <a:lnTo>
                  <a:pt x="2618792" y="0"/>
                </a:lnTo>
                <a:lnTo>
                  <a:pt x="2618792" y="1674773"/>
                </a:lnTo>
                <a:lnTo>
                  <a:pt x="0" y="1674773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194800"/>
            <a:ext cx="2253656" cy="1663200"/>
          </a:xfrm>
          <a:custGeom>
            <a:avLst/>
            <a:gdLst>
              <a:gd name="connsiteX0" fmla="*/ 0 w 2253656"/>
              <a:gd name="connsiteY0" fmla="*/ 0 h 1663200"/>
              <a:gd name="connsiteX1" fmla="*/ 2253656 w 2253656"/>
              <a:gd name="connsiteY1" fmla="*/ 0 h 1663200"/>
              <a:gd name="connsiteX2" fmla="*/ 2253656 w 2253656"/>
              <a:gd name="connsiteY2" fmla="*/ 1663200 h 1663200"/>
              <a:gd name="connsiteX3" fmla="*/ 0 w 2253656"/>
              <a:gd name="connsiteY3" fmla="*/ 1663200 h 16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3656" h="1663200">
                <a:moveTo>
                  <a:pt x="0" y="0"/>
                </a:moveTo>
                <a:lnTo>
                  <a:pt x="2253656" y="0"/>
                </a:lnTo>
                <a:lnTo>
                  <a:pt x="2253656" y="1663200"/>
                </a:lnTo>
                <a:lnTo>
                  <a:pt x="0" y="1663200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/>
          <a:stretch>
            <a:fillRect/>
          </a:stretch>
        </p:blipFill>
        <p:spPr>
          <a:xfrm flipH="1">
            <a:off x="0" y="5191339"/>
            <a:ext cx="2081823" cy="166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79691" y="1074801"/>
            <a:ext cx="4597400" cy="4744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等线" panose="02010600030101010101" charset="-122"/>
                <a:cs typeface="等线" panose="02010600030101010101" charset="-122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271864" y="4178535"/>
            <a:ext cx="1515767" cy="181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-1133" y="549166"/>
            <a:ext cx="7272997" cy="6312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email"/>
          <a:srcRect/>
          <a:stretch>
            <a:fillRect/>
          </a:stretch>
        </p:blipFill>
        <p:spPr>
          <a:xfrm flipH="1">
            <a:off x="8595171" y="3689137"/>
            <a:ext cx="3596827" cy="3167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orient="vert" hasCustomPrompt="1"/>
            <p:custDataLst>
              <p:tags r:id="rId8"/>
            </p:custDataLst>
          </p:nvPr>
        </p:nvSpPr>
        <p:spPr>
          <a:xfrm>
            <a:off x="7271865" y="374469"/>
            <a:ext cx="1315338" cy="4067627"/>
          </a:xfrm>
        </p:spPr>
        <p:txBody>
          <a:bodyPr vert="eaVert" anchor="t">
            <a:normAutofit/>
          </a:bodyPr>
          <a:lstStyle>
            <a:lvl1pPr algn="r">
              <a:defRPr sz="6600" b="0" baseline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EFB6065E-33D9-453A-9430-0813788CF2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E39B6D77-0F56-4BA9-8A5B-119B03AF4221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8682447" y="374650"/>
            <a:ext cx="1092200" cy="4067175"/>
          </a:xfrm>
        </p:spPr>
        <p:txBody>
          <a:bodyPr vert="eaVert" anchor="b">
            <a:normAutofit/>
          </a:bodyPr>
          <a:lstStyle>
            <a:lvl1pPr marL="0" indent="0" algn="r">
              <a:buNone/>
              <a:defRPr sz="18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0800" tIns="39600" rIns="75600" bIns="396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0800" tIns="0" rIns="8280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062" y="1643892"/>
            <a:ext cx="6010741" cy="521731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029544" y="2030132"/>
            <a:ext cx="2312798" cy="277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226626" y="2814781"/>
            <a:ext cx="6120823" cy="1099854"/>
          </a:xfrm>
        </p:spPr>
        <p:txBody>
          <a:bodyPr anchor="ctr">
            <a:normAutofit/>
          </a:bodyPr>
          <a:lstStyle>
            <a:lvl1pPr algn="l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10105072" y="5187351"/>
            <a:ext cx="2081823" cy="166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24" Type="http://schemas.openxmlformats.org/officeDocument/2006/relationships/tags" Target="../tags/tag129.xml"/><Relationship Id="rId23" Type="http://schemas.openxmlformats.org/officeDocument/2006/relationships/tags" Target="../tags/tag128.xml"/><Relationship Id="rId22" Type="http://schemas.openxmlformats.org/officeDocument/2006/relationships/tags" Target="../tags/tag127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openxmlformats.org/officeDocument/2006/relationships/slideLayout" Target="../slideLayouts/slideLayout7.xml"/><Relationship Id="rId19" Type="http://schemas.openxmlformats.org/officeDocument/2006/relationships/tags" Target="../tags/tag124.xml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6011" y="362711"/>
            <a:ext cx="96012" cy="484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4552" y="292735"/>
            <a:ext cx="3965575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59" y="1507108"/>
            <a:ext cx="11484610" cy="4488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35248" y="6580009"/>
            <a:ext cx="5920740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516109" y="6368416"/>
            <a:ext cx="319404" cy="327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2.png"/><Relationship Id="rId1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8.png"/><Relationship Id="rId1" Type="http://schemas.openxmlformats.org/officeDocument/2006/relationships/image" Target="../media/image2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1.png"/><Relationship Id="rId1" Type="http://schemas.openxmlformats.org/officeDocument/2006/relationships/image" Target="../media/image2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1.png"/><Relationship Id="rId1" Type="http://schemas.openxmlformats.org/officeDocument/2006/relationships/image" Target="../media/image25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8.png"/><Relationship Id="rId1" Type="http://schemas.openxmlformats.org/officeDocument/2006/relationships/image" Target="../media/image25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1" Type="http://schemas.openxmlformats.org/officeDocument/2006/relationships/image" Target="../media/image25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7" Type="http://schemas.openxmlformats.org/officeDocument/2006/relationships/slideLayout" Target="../slideLayouts/slideLayout5.xml"/><Relationship Id="rId16" Type="http://schemas.openxmlformats.org/officeDocument/2006/relationships/image" Target="../media/image97.png"/><Relationship Id="rId15" Type="http://schemas.openxmlformats.org/officeDocument/2006/relationships/image" Target="../media/image96.png"/><Relationship Id="rId14" Type="http://schemas.openxmlformats.org/officeDocument/2006/relationships/image" Target="../media/image95.png"/><Relationship Id="rId13" Type="http://schemas.openxmlformats.org/officeDocument/2006/relationships/image" Target="../media/image94.png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5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5.jpe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8.png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8.png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1" Type="http://schemas.openxmlformats.org/officeDocument/2006/relationships/image" Target="../media/image1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2.png"/><Relationship Id="rId1" Type="http://schemas.openxmlformats.org/officeDocument/2006/relationships/image" Target="../media/image231.pn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4.png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竖排标题 2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398385" y="130175"/>
            <a:ext cx="1348740" cy="4479290"/>
          </a:xfrm>
        </p:spPr>
        <p:txBody>
          <a:bodyPr>
            <a:normAutofit fontScale="90000"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/>
              <a:t>中国现代文学史</a:t>
            </a:r>
            <a:endParaRPr lang="zh-CN" altLang="en-US" sz="480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8739" y="1427734"/>
            <a:ext cx="12101195" cy="412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、作者简介：张恨水，原名张心远，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、主要作品：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（1）1926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年发表的《金粉世家》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第一部具有现代意义的通俗巨制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10260" indent="-798195">
              <a:lnSpc>
                <a:spcPct val="100000"/>
              </a:lnSpc>
              <a:spcBef>
                <a:spcPts val="2015"/>
              </a:spcBef>
              <a:buSzPct val="96000"/>
              <a:buAutoNum type="arabicPlain" startAt="2"/>
              <a:tabLst>
                <a:tab pos="81089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《啼笑因缘》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军阀混战的黑暗现实</a:t>
            </a:r>
            <a:r>
              <a:rPr sz="2400" b="1" spc="-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旧派通俗文学中社会言情小说的集大成者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10260" indent="-798195">
              <a:lnSpc>
                <a:spcPct val="100000"/>
              </a:lnSpc>
              <a:spcBef>
                <a:spcPts val="2020"/>
              </a:spcBef>
              <a:buClr>
                <a:srgbClr val="000000"/>
              </a:buClr>
              <a:buSzPct val="96000"/>
              <a:buAutoNum type="arabicPlain" startAt="2"/>
              <a:tabLst>
                <a:tab pos="810895" algn="l"/>
              </a:tabLst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成名作：《春明外史》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8890" marR="3589655" indent="-1266825">
              <a:lnSpc>
                <a:spcPct val="150000"/>
              </a:lnSpc>
              <a:spcBef>
                <a:spcPts val="14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、风格转变：“九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一八”事变后，张恨水的思想发生了转变。 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抗日爱国，批判社会现实。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80795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社会讽刺小说《八十一梦》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(1943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年)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15621" y="754380"/>
            <a:ext cx="2190812" cy="1572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530715" y="5287645"/>
            <a:ext cx="1398905" cy="1169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342119" y="25907"/>
            <a:ext cx="2810255" cy="1354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52494" y="503681"/>
            <a:ext cx="599440" cy="350520"/>
          </a:xfrm>
          <a:custGeom>
            <a:avLst/>
            <a:gdLst/>
            <a:ahLst/>
            <a:cxnLst/>
            <a:rect l="l" t="t" r="r" b="b"/>
            <a:pathLst>
              <a:path w="599439" h="350519">
                <a:moveTo>
                  <a:pt x="423671" y="0"/>
                </a:moveTo>
                <a:lnTo>
                  <a:pt x="0" y="0"/>
                </a:lnTo>
                <a:lnTo>
                  <a:pt x="0" y="350519"/>
                </a:lnTo>
                <a:lnTo>
                  <a:pt x="423671" y="350519"/>
                </a:lnTo>
                <a:lnTo>
                  <a:pt x="598931" y="175259"/>
                </a:lnTo>
                <a:lnTo>
                  <a:pt x="42367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52494" y="503681"/>
            <a:ext cx="599440" cy="350520"/>
          </a:xfrm>
          <a:custGeom>
            <a:avLst/>
            <a:gdLst/>
            <a:ahLst/>
            <a:cxnLst/>
            <a:rect l="l" t="t" r="r" b="b"/>
            <a:pathLst>
              <a:path w="599439" h="350519">
                <a:moveTo>
                  <a:pt x="0" y="0"/>
                </a:moveTo>
                <a:lnTo>
                  <a:pt x="423671" y="0"/>
                </a:lnTo>
                <a:lnTo>
                  <a:pt x="598931" y="175259"/>
                </a:lnTo>
                <a:lnTo>
                  <a:pt x="423671" y="350519"/>
                </a:lnTo>
                <a:lnTo>
                  <a:pt x="0" y="350519"/>
                </a:lnTo>
                <a:lnTo>
                  <a:pt x="0" y="0"/>
                </a:lnTo>
                <a:close/>
              </a:path>
            </a:pathLst>
          </a:custGeom>
          <a:ln w="28955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1463" y="531367"/>
            <a:ext cx="3594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942975" algn="l"/>
                <a:tab pos="3263265" algn="l"/>
              </a:tabLst>
            </a:pPr>
            <a:r>
              <a:rPr sz="2400" spc="-5" dirty="0"/>
              <a:t>3.2.4	</a:t>
            </a:r>
            <a:r>
              <a:rPr sz="2400" dirty="0"/>
              <a:t>张爱玲、张恨水	</a:t>
            </a:r>
            <a:r>
              <a:rPr sz="3600" baseline="12000" dirty="0">
                <a:solidFill>
                  <a:srgbClr val="FFFFFF"/>
                </a:solidFill>
              </a:rPr>
              <a:t>客</a:t>
            </a:r>
            <a:endParaRPr sz="3600" baseline="12000"/>
          </a:p>
        </p:txBody>
      </p:sp>
      <p:sp>
        <p:nvSpPr>
          <p:cNvPr id="13" name="object 13"/>
          <p:cNvSpPr txBox="1"/>
          <p:nvPr/>
        </p:nvSpPr>
        <p:spPr>
          <a:xfrm>
            <a:off x="9476485" y="6520230"/>
            <a:ext cx="30988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95"/>
              </a:lnSpc>
            </a:pPr>
            <a:fld id="{81D60167-4931-47E6-BA6A-407CBD079E47}" type="slidenum">
              <a:rPr sz="1800" dirty="0">
                <a:latin typeface="华文琥珀" panose="02010800040101010101" charset="-122"/>
                <a:cs typeface="华文琥珀" panose="02010800040101010101" charset="-122"/>
              </a:rPr>
            </a:fld>
            <a:endParaRPr sz="1800">
              <a:latin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929741" y="156413"/>
            <a:ext cx="1901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3.2.4四、张爱</a:t>
            </a:r>
            <a:r>
              <a:rPr sz="1400" spc="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玲</a:t>
            </a:r>
            <a:r>
              <a:rPr sz="1400" spc="-1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张恨水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0050" y="1176020"/>
            <a:ext cx="5512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赵树理小说</a:t>
            </a: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中国现代文学史上的地位：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050" y="1520931"/>
            <a:ext cx="12094210" cy="3335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15950">
              <a:lnSpc>
                <a:spcPct val="150000"/>
              </a:lnSpc>
              <a:spcBef>
                <a:spcPts val="95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赵树理是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第一个塑造解放区历史变革中农民形象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的作家，被称为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“农民作家”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 形成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“赵树理方向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311150">
              <a:lnSpc>
                <a:spcPct val="150000"/>
              </a:lnSpc>
              <a:buSzPct val="96000"/>
              <a:buAutoNum type="arabicPlain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上，注重对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北方农民口语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进行艺术加工，质朴通俗、简洁有力，营造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幽默 风趣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的艺术效果。提供了新文学与农民进行沟通的成功经验，这种经验给许多作家以启 示，在中国现代文学史上形成</a:t>
            </a:r>
            <a:r>
              <a:rPr sz="2400" b="1" spc="-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“山药蛋派”的文学流派。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spcBef>
                <a:spcPts val="1440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赵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理创造了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评书体现代小说形式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，为中国现代小说的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民族化、大众化作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出了贡献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1314" y="1015746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685800" y="0"/>
                </a:moveTo>
                <a:lnTo>
                  <a:pt x="0" y="0"/>
                </a:lnTo>
                <a:lnTo>
                  <a:pt x="0" y="502919"/>
                </a:lnTo>
                <a:lnTo>
                  <a:pt x="685800" y="502919"/>
                </a:lnTo>
                <a:lnTo>
                  <a:pt x="937260" y="251459"/>
                </a:lnTo>
                <a:lnTo>
                  <a:pt x="685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41314" y="1015746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0" y="0"/>
                </a:moveTo>
                <a:lnTo>
                  <a:pt x="685800" y="0"/>
                </a:lnTo>
                <a:lnTo>
                  <a:pt x="937260" y="251459"/>
                </a:lnTo>
                <a:lnTo>
                  <a:pt x="685800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81090" y="1059307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76485" y="6468390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1161" y="469773"/>
            <a:ext cx="2058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3.3.2</a:t>
            </a:r>
            <a:r>
              <a:rPr sz="2800" spc="-80" dirty="0"/>
              <a:t> </a:t>
            </a:r>
            <a:r>
              <a:rPr sz="2800" spc="-5" dirty="0"/>
              <a:t>赵树理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327456" y="133858"/>
            <a:ext cx="13182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3.3.2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二、赵树理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1421" y="1499108"/>
            <a:ext cx="41548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600" b="1" baseline="9000" dirty="0">
                <a:latin typeface="微软雅黑" panose="020B0503020204020204" charset="-122"/>
                <a:cs typeface="微软雅黑" panose="020B0503020204020204" charset="-122"/>
              </a:rPr>
              <a:t>名词解释：</a:t>
            </a:r>
            <a:r>
              <a:rPr sz="3600" b="1" spc="-352" baseline="9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“赵树理方向”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821" y="2450825"/>
            <a:ext cx="11788775" cy="222694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800735" indent="-788670">
              <a:lnSpc>
                <a:spcPct val="100000"/>
              </a:lnSpc>
              <a:spcBef>
                <a:spcPts val="1535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赵树理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1943</a:t>
            </a:r>
            <a:r>
              <a:rPr sz="2400" b="1" spc="2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年起发及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《小二黑结婚》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等一系列作品，推进了中国现代小说的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民族化、大众化，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为解决新文学与农民沟通问题提供了成功的经验。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735" indent="-788670">
              <a:lnSpc>
                <a:spcPct val="100000"/>
              </a:lnSpc>
              <a:spcBef>
                <a:spcPts val="1445"/>
              </a:spcBef>
              <a:buSzPct val="96000"/>
              <a:buAutoNum type="arabicPlain" startAt="2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赵</a:t>
            </a:r>
            <a:r>
              <a:rPr sz="2400" b="1" spc="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理的创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探索引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起</a:t>
            </a:r>
            <a:r>
              <a:rPr sz="24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文艺界的高度重视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，受到彭德怀、郭沫若等的充分肯定，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陈荒煤提出了，赵树理方向，号召作家向赵树理学</a:t>
            </a:r>
            <a:r>
              <a:rPr sz="2400" b="1" spc="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习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3534" y="1399794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684276" y="0"/>
                </a:moveTo>
                <a:lnTo>
                  <a:pt x="0" y="0"/>
                </a:lnTo>
                <a:lnTo>
                  <a:pt x="0" y="502919"/>
                </a:lnTo>
                <a:lnTo>
                  <a:pt x="684276" y="502919"/>
                </a:lnTo>
                <a:lnTo>
                  <a:pt x="935736" y="251459"/>
                </a:lnTo>
                <a:lnTo>
                  <a:pt x="6842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53534" y="1399794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0" y="0"/>
                </a:moveTo>
                <a:lnTo>
                  <a:pt x="684276" y="0"/>
                </a:lnTo>
                <a:lnTo>
                  <a:pt x="935736" y="251459"/>
                </a:lnTo>
                <a:lnTo>
                  <a:pt x="684276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92166" y="144360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76485" y="6468390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74877" y="386587"/>
            <a:ext cx="2057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3.3.2</a:t>
            </a:r>
            <a:r>
              <a:rPr sz="2800" spc="-80" dirty="0"/>
              <a:t> </a:t>
            </a:r>
            <a:r>
              <a:rPr sz="2800" spc="-5" dirty="0"/>
              <a:t>赵树理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327456" y="133858"/>
            <a:ext cx="13182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3.3.2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二、赵树理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2172" y="386918"/>
            <a:ext cx="1517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05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093114" y="1880108"/>
            <a:ext cx="67443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26200" algn="l"/>
              </a:tabLst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sz="1800" b="1" spc="5" dirty="0">
                <a:latin typeface="微软雅黑" panose="020B0503020204020204" charset="-122"/>
                <a:cs typeface="微软雅黑" panose="020B0503020204020204" charset="-122"/>
              </a:rPr>
              <a:t>1304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单选】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长诗《王贵与李香香》的作者是（	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4741" y="2246122"/>
            <a:ext cx="11550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A．李季  C．田间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0240" y="2246122"/>
            <a:ext cx="14763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B．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阮章竞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．张志民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5403" y="373837"/>
            <a:ext cx="1516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736217" y="1704797"/>
            <a:ext cx="6744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26200" algn="l"/>
              </a:tabLst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sz="1800" b="1" spc="5" dirty="0">
                <a:latin typeface="微软雅黑" panose="020B0503020204020204" charset="-122"/>
                <a:cs typeface="微软雅黑" panose="020B0503020204020204" charset="-122"/>
              </a:rPr>
              <a:t>1304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单选】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长诗《王贵与李香香》的作者是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7489" y="2071242"/>
            <a:ext cx="1168400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．李季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C．田间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3367" y="2071242"/>
            <a:ext cx="14763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B．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阮章竞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．张志民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3600" y="386918"/>
            <a:ext cx="1517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63600" y="1704797"/>
            <a:ext cx="5345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26660" algn="l"/>
              </a:tabLst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sz="1800" b="1" spc="5" dirty="0">
                <a:latin typeface="微软雅黑" panose="020B0503020204020204" charset="-122"/>
                <a:cs typeface="微软雅黑" panose="020B0503020204020204" charset="-122"/>
              </a:rPr>
              <a:t>1404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单选】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赵树理的小说成名作是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955" y="2071242"/>
            <a:ext cx="27520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《李家庄的变迁》 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C.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《邪不压正》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7090" y="2071242"/>
            <a:ext cx="2705100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B.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《李有才板话》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74320">
              <a:lnSpc>
                <a:spcPct val="100000"/>
              </a:lnSpc>
              <a:spcBef>
                <a:spcPts val="1440"/>
              </a:spcBef>
            </a:pPr>
            <a:r>
              <a:rPr sz="2400" spc="-175" dirty="0"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《小二黑结婚》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478358"/>
            <a:ext cx="1517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341500" y="1770634"/>
            <a:ext cx="5344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26660" algn="l"/>
              </a:tabLst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sz="1800" b="1" spc="5" dirty="0">
                <a:latin typeface="微软雅黑" panose="020B0503020204020204" charset="-122"/>
                <a:cs typeface="微软雅黑" panose="020B0503020204020204" charset="-122"/>
              </a:rPr>
              <a:t>1404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单选】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赵树理的小说成名作是（	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2857" y="2136012"/>
            <a:ext cx="275209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《李家庄的变迁》 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C.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《邪不压正》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4991" y="2136012"/>
            <a:ext cx="2732405" cy="112395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B.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《李有才板话》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74320">
              <a:lnSpc>
                <a:spcPct val="100000"/>
              </a:lnSpc>
              <a:spcBef>
                <a:spcPts val="1445"/>
              </a:spcBef>
            </a:pPr>
            <a:r>
              <a:rPr sz="2400" b="1" spc="-14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《小二黑结婚》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41272" y="1991359"/>
            <a:ext cx="446087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诸葛和三仙姑出自赵树理的</a:t>
            </a:r>
            <a:r>
              <a:rPr sz="2400" spc="-59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8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1713230">
              <a:lnSpc>
                <a:spcPct val="15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《李家庄的变</a:t>
            </a:r>
            <a:r>
              <a:rPr sz="2400" spc="-1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迁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小二黑结</a:t>
            </a:r>
            <a:r>
              <a:rPr sz="2400" spc="-1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婚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《李有才板</a:t>
            </a:r>
            <a:r>
              <a:rPr sz="2400" spc="-1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话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《田寡妇看</a:t>
            </a:r>
            <a:r>
              <a:rPr sz="2400" spc="-1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瓜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41272" y="1991359"/>
            <a:ext cx="446087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诸葛和三仙姑出自赵树理的</a:t>
            </a:r>
            <a:r>
              <a:rPr sz="2400" spc="-59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8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1713230">
              <a:lnSpc>
                <a:spcPct val="15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《李家庄的变</a:t>
            </a:r>
            <a:r>
              <a:rPr sz="2400" spc="-1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迁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小二黑结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婚》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《李有才板</a:t>
            </a:r>
            <a:r>
              <a:rPr sz="2400" spc="-1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话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《田寡妇看</a:t>
            </a:r>
            <a:r>
              <a:rPr sz="2400" spc="-1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瓜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19632" y="1560267"/>
            <a:ext cx="6815455" cy="325056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7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下列各组中，人物形象都出自赵树理作品的有（</a:t>
            </a:r>
            <a:r>
              <a:rPr sz="2400" spc="-62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458845" algn="just">
              <a:lnSpc>
                <a:spcPts val="4320"/>
              </a:lnSpc>
              <a:spcBef>
                <a:spcPts val="120"/>
              </a:spcBef>
            </a:pPr>
            <a:r>
              <a:rPr sz="2400" spc="-1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二诸葛、三仙姑、小芹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小二黑、小芹、水生嫂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金旺、兴旺、李有才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442970">
              <a:lnSpc>
                <a:spcPts val="4320"/>
              </a:lnSpc>
              <a:spcBef>
                <a:spcPts val="5"/>
              </a:spcBef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小顺、小保、梁三老汉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二梅、李双双、小二黑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19632" y="1560267"/>
            <a:ext cx="6815455" cy="325056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7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下列各组中，人物形象都出自赵树理作品的有（</a:t>
            </a:r>
            <a:r>
              <a:rPr sz="2400" spc="-62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409950" algn="just">
              <a:lnSpc>
                <a:spcPts val="4320"/>
              </a:lnSpc>
              <a:spcBef>
                <a:spcPts val="120"/>
              </a:spcBef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二诸葛、三仙姑、小芹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小二黑、小芹、水生嫂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金旺、兴旺、李有才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442970">
              <a:lnSpc>
                <a:spcPts val="4320"/>
              </a:lnSpc>
              <a:spcBef>
                <a:spcPts val="5"/>
              </a:spcBef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小顺、小保、梁三老汉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二梅、李双双、小二黑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10945" y="1422400"/>
            <a:ext cx="1024445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人物是樊家树，他家住杭州，出身在做过大官、现开银行的家庭里。樊家树去北京报考大学，唱大鼓书的姑娘沈凤喜，百万富翁的女儿何丽娜，武侠的女儿关秀姑，三个女郎先后都对樊家树萌动了爱情，樊却钟情于贫贱的沈凤喜，坦然表白：“我们的爱情决不是建筑在金钱上”，打算送沈凤喜上学，摆脱卖唱的生活，把她从贫困和卑贱中解救出来。有一天，樊家树在天坛偶遇穷武侠关寿峰，尊关寿峰为“大叔”，关认为樊家树爽快，与别的富家少爷不同，值得一交。事后，樊又登门拜访，就与关秀姑相识。不久，关寿峰重病卧床不起，生命垂危。樊得知后，常去探望，大力相助，分金续命。关寿峰感慨万千，“和我交朋友还救了我一条老命。”这时的关秀姑也暗恋上了樊家树，后来知道樊沈相好极深，只得“俯首读经”，排除单相思之苦。樊家树与沈凤喜正准备结婚时，樊母重病，樊家树只好回杭州。谁知，“天上掉下来一场飞祸”，军阀刘国柱将军看中沈凤喜，略施小计，霸占沈凤喜。财政总长的女儿何丽娜，仅与樊的表哥陶伯和熟悉，起初樊对何并无好感，觉得她花枝招展，挥金如土，“一年的插花，要用一千多元”。相比之下，远不及沈凤喜，但模样酷似沈凤喜。天下事无奇不有，樊的表兄嫂陶太太，偶见沈凤喜的照片，误认为是何丽娜，何丽娜也不否认，表兄嫂就大喜。樊家树十分同情和理解沈的不幸遭遇，依然如旧，与她相会。但被军阀刘国柱发现，毒打成疯，关进精神病院。有侠义心肠的关寿峰父女，受樊之托，秀姑化名迸刘府做工。刘国柱淫心大发，又想得到秀姑。关寿峰将计就计，诱刘到西山上，杀之，为民除了一大害。事后，关寿峰父女也远走东北，参加了义勇军，直到为国捐躯。樊家树与何丽娜喜结良缘，终成眷属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735" y="22987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《啼笑因缘》</a:t>
            </a:r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19632" y="1493245"/>
            <a:ext cx="4681855" cy="276923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长篇小说《三里湾》的作者是（</a:t>
            </a:r>
            <a:r>
              <a:rPr sz="2400" spc="-6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442970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赵树理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孙犁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李季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阮章竞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368416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19632" y="1493245"/>
            <a:ext cx="4681855" cy="276923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长篇小说《三里湾》的作者是（</a:t>
            </a:r>
            <a:r>
              <a:rPr sz="2400" spc="-6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420745">
              <a:lnSpc>
                <a:spcPct val="150000"/>
              </a:lnSpc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赵树理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孙犁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李季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阮章竞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8140" y="807085"/>
            <a:ext cx="1183386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国初年，国务总理金铨之子金燕西在去颐和园郊游的路上，遇见一位年轻的女学生，并对她一见钟情。他很快便知道了这个女生的住所和名字——冷清秋。为了追求冷清秋，金燕西借办诗社的名义租住在冷家隔壁；以和邻居认识的借口，与冷家互送礼物。金燕西知道冷家经济不宽裕，于是给冷清秋送衣服鞋袜，请她听戏、郊游，费了很多心思。金燕西的频频致意，使冷清秋对他产生了好感。与此同时，金燕西和原来的女友——自己三嫂的表妹白秀珠分手了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燕西请冷清秋到自己家里去，对她诉说了自己的心意。而后，两人在去西山玩耍的时候，冷清秋终于应允了金燕西，他们情意相通，互诉衷肠，成就了欢好。金燕西的三嫂玉芬不愿意看到这样的结局，她使出手段私造情书，使得冷清秋对金燕西生了些许嫌隙。不过，金燕西确实还不能完全地忘却白秀珠，但这并不妨碍他和冷清秋之间感情的发展，不久他们结婚了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冷清秋嫁到金家后，因为和金燕西的三嫂有矛盾，加上金燕西父母对清秋的偏爱，所以引起了大嫂和三嫂妒忌，整天在背后编造她的不是。大哥凤举在外面的所为引起父母的极度不满，他们免去了他的职务，陷入困境的凤举独自到上海发展，把晚香托付给燕西。不久，晚香却把家里的东西席卷一空逃走。这时，四姐夫刘守华从日本带回来一个小妾，颇得四姐和全家的喜欢。三哥鹏振迷恋上经常出入家中的戏子花云仙，去天津找她幽会。由于投资失败，三嫂在家里大病一场。随后，大嫂和二嫂又在同一天里生下两个孩子，给这个家里带来了一些欢乐。在纷乱和无聊之中，金家如常地生活下去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久，金家的支柱总理金铨中风去世，终于要分家了。对金燕西来说，生活并没有太大的不同，他不时地和白秀珠见面，重温旧情；又迷恋上戏子白莲花姐妹，为讨白氏姐妹的欢心，燕西不断地把分给自己的现款拿出去花掉，连分给冷清秋的首饰也不放过。怀有身孕的冷清秋彻底凉了心，她与金燕西的矛盾越来越深，提及离婚，又闹得分居。金燕西又生出远赴海外的念头。紧接着家里的一场大火，烧得什么都没有剩下。混乱之中，冷清秋不知去向。金燕西母亲带着全家迁往西山，依稀寻见过清秋的踪迹。燕西也终于去寻找那不知所踪的梦幻了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3405" y="14859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《金粉世家》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0648" y="532891"/>
            <a:ext cx="33362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07110" algn="l"/>
              </a:tabLst>
            </a:pPr>
            <a:r>
              <a:rPr sz="2600" dirty="0"/>
              <a:t>3.2.4</a:t>
            </a:r>
            <a:r>
              <a:rPr sz="2600" dirty="0"/>
              <a:t>	</a:t>
            </a:r>
            <a:r>
              <a:rPr sz="2600" dirty="0"/>
              <a:t>张爱玲、张恨水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130860" y="1641093"/>
            <a:ext cx="11482705" cy="349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28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张恨水小说的主要</a:t>
            </a:r>
            <a:r>
              <a:rPr sz="28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艺术特色</a:t>
            </a:r>
            <a:r>
              <a:rPr sz="28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spcBef>
                <a:spcPts val="1950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张恨水的小说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以俗为雅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，雅中藏俗；注重传承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勇于创新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735" indent="-788670">
              <a:lnSpc>
                <a:spcPct val="100000"/>
              </a:lnSpc>
              <a:spcBef>
                <a:spcPts val="2015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大量使用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第三人称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叙事模式的特点。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50000"/>
              </a:lnSpc>
              <a:spcBef>
                <a:spcPts val="575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吸取了西方小说和传统小说写作手法的优点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作品新旧交融，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既有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传统章回小说 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的形式，又将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现代的叙事内容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融入传统的小说形式中。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735" indent="-788670">
              <a:lnSpc>
                <a:spcPct val="100000"/>
              </a:lnSpc>
              <a:spcBef>
                <a:spcPts val="2015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他在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着重景物描写与心理描写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的同时，也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注重风俗描写和传统姻</a:t>
            </a:r>
            <a:r>
              <a:rPr sz="2400" b="1" spc="-2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缘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的描写。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26735" y="1254252"/>
            <a:ext cx="969263" cy="646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29741" y="156413"/>
            <a:ext cx="1901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3.2.4四、张爱</a:t>
            </a:r>
            <a:r>
              <a:rPr sz="1400" spc="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玲</a:t>
            </a:r>
            <a:r>
              <a:rPr sz="1400" spc="-1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张恨水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6485" y="6520230"/>
            <a:ext cx="30988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95"/>
              </a:lnSpc>
            </a:pPr>
            <a:fld id="{81D60167-4931-47E6-BA6A-407CBD079E47}" type="slidenum">
              <a:rPr sz="1800" dirty="0">
                <a:latin typeface="华文琥珀" panose="02010800040101010101" charset="-122"/>
                <a:cs typeface="华文琥珀" panose="02010800040101010101" charset="-122"/>
              </a:rPr>
            </a:fld>
            <a:endParaRPr sz="1800">
              <a:latin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683003"/>
            <a:ext cx="4156075" cy="325120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95885" algn="just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下列属于张恨水小说的有（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2001520" algn="just">
              <a:lnSpc>
                <a:spcPts val="4320"/>
              </a:lnSpc>
              <a:spcBef>
                <a:spcPts val="12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《金粉世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家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《啼笑因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缘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《春明外史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2001520">
              <a:lnSpc>
                <a:spcPts val="432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《八十一梦》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《倾城之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恋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683003"/>
            <a:ext cx="4156075" cy="325120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95885" algn="just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下列属于张恨水小说的有（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1976755" algn="just">
              <a:lnSpc>
                <a:spcPts val="4320"/>
              </a:lnSpc>
              <a:spcBef>
                <a:spcPts val="125"/>
              </a:spcBef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《金粉世家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《啼笑因缘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春明外史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《八十一梦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《倾城之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恋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68647" y="4932646"/>
            <a:ext cx="7123351" cy="1140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4072254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下列属于张爱玲的作品有（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1917700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《倾城之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恋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金锁记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《结婚十年》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《十八春》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《连环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套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4072254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下列属于张爱玲的作品有（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1893570">
              <a:lnSpc>
                <a:spcPct val="150000"/>
              </a:lnSpc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《倾城之恋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金锁记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《结婚十年》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《十八春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E: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《连环套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6206490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不属于张爱玲小说中所塑造的人物形象是（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4966335" algn="just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曹七巧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葛薇龙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孙柔嘉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白流苏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6206490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不属于张爱玲小说中所塑造的人物形象是（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4944745" algn="just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曹七巧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葛薇龙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孙柔嘉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白流苏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65163" y="2742705"/>
            <a:ext cx="6177285" cy="2509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528809" y="6381699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9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94943" y="635635"/>
            <a:ext cx="1765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知 识 框</a:t>
            </a:r>
            <a:r>
              <a:rPr sz="2800" spc="-70" dirty="0"/>
              <a:t> </a:t>
            </a:r>
            <a:r>
              <a:rPr sz="2800" spc="-5" dirty="0"/>
              <a:t>架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955547" y="1876138"/>
            <a:ext cx="8920602" cy="3849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10388600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为了享乐与金钱，背叛了没落世家传统道德观念的人物葛薇龙，出自小说（）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7336790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《红玫瑰与白玫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瑰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倾城之恋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7014845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《沉香屑：第一炉香》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《传奇》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10388600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为了享乐与金钱，背叛了没落世家传统道德观念的人物葛薇龙，出自小说（）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7336790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《红玫瑰与白玫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瑰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倾城之恋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《沉香屑：第一炉</a:t>
            </a:r>
            <a:r>
              <a:rPr sz="2400" b="1" spc="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香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《传奇》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4752340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baseline="-2000" dirty="0">
                <a:latin typeface="Arial" panose="020B0604020202020204"/>
                <a:cs typeface="Arial" panose="020B0604020202020204"/>
              </a:rPr>
              <a:t>1924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年，张恨水发表了成名作（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2597785" algn="just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《金粉世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家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春明外史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《啼笑因缘》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《八十一梦》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4752340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baseline="-2000" dirty="0">
                <a:latin typeface="Arial" panose="020B0604020202020204"/>
                <a:cs typeface="Arial" panose="020B0604020202020204"/>
              </a:rPr>
              <a:t>1924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年，张恨水发表了成名作（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2573020" algn="just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《金粉世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家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4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春明外史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《啼笑因缘》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《八十一梦》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64854" y="2379139"/>
            <a:ext cx="4866136" cy="2901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8035290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被视为旧派通俗文学中社会言情小说集大成者的作家是（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6795135" algn="just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王度庐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张爱玲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陈白尘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张恨水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50240" y="1832609"/>
            <a:ext cx="8035290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被视为旧派通俗文学中社会言情小说集大成者的作家是（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6773545" algn="just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王度庐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张爱玲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陈白尘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张恨水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90804" y="1784984"/>
            <a:ext cx="6105525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以下关于张恨水的正确判断是（</a:t>
            </a:r>
            <a:r>
              <a:rPr sz="2400" spc="-58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919480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张恨水的小说受到鸳鸯蝴蝶派影响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张恨水是长篇小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说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《风萧萧》的作者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292735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张恨水创作有社会讽喻小说《八十一梦》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张恨水是社会言情小说的集大成者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张恨水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《啼笑因缘》是一部历史题材小说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90804" y="1784984"/>
            <a:ext cx="6105525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以下关于张恨水的正确判断是（</a:t>
            </a:r>
            <a:r>
              <a:rPr sz="2400" spc="-58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张恨水的小说受到鸳鸯蝴蝶派影响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张恨水是长篇小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说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《风萧萧》的作者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250190">
              <a:lnSpc>
                <a:spcPct val="150000"/>
              </a:lnSpc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张恨水创作有社会讽喻小说《八十一梦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张恨水是社会言情小说的集大成者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张恨水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《啼笑因缘》是一部历史题材小说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01838" y="1342626"/>
            <a:ext cx="5649140" cy="1105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516109" y="6406401"/>
            <a:ext cx="3041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 panose="020B0604020202020204"/>
                <a:cs typeface="Arial" panose="020B0604020202020204"/>
              </a:rPr>
            </a:fld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72516" y="1559433"/>
            <a:ext cx="6206490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张恨水创作于四十年代的社会讽刺小说是（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4051300" algn="just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《八十一</a:t>
            </a:r>
            <a:r>
              <a:rPr sz="2400" spc="-10" dirty="0">
                <a:latin typeface="宋体" panose="02010600030101010101" pitchFamily="2" charset="-122"/>
                <a:cs typeface="宋体" panose="02010600030101010101" pitchFamily="2" charset="-122"/>
              </a:rPr>
              <a:t>梦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《金粉世</a:t>
            </a:r>
            <a:r>
              <a:rPr sz="2400" spc="-10" dirty="0">
                <a:latin typeface="宋体" panose="02010600030101010101" pitchFamily="2" charset="-122"/>
                <a:cs typeface="宋体" panose="02010600030101010101" pitchFamily="2" charset="-122"/>
              </a:rPr>
              <a:t>家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春明外</a:t>
            </a:r>
            <a:r>
              <a:rPr sz="2400" spc="-10" dirty="0">
                <a:latin typeface="宋体" panose="02010600030101010101" pitchFamily="2" charset="-122"/>
                <a:cs typeface="宋体" panose="02010600030101010101" pitchFamily="2" charset="-122"/>
              </a:rPr>
              <a:t>史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《啼笑因</a:t>
            </a:r>
            <a:r>
              <a:rPr sz="2400" spc="-10" dirty="0">
                <a:latin typeface="宋体" panose="02010600030101010101" pitchFamily="2" charset="-122"/>
                <a:cs typeface="宋体" panose="02010600030101010101" pitchFamily="2" charset="-122"/>
              </a:rPr>
              <a:t>缘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528809" y="638474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32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3729" y="409702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572516" y="1559433"/>
            <a:ext cx="6206490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张恨水创作于四十年代的社会讽刺小说是（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4027170" algn="just">
              <a:lnSpc>
                <a:spcPct val="15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《八十一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梦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《金粉世</a:t>
            </a:r>
            <a:r>
              <a:rPr sz="2400" spc="-10" dirty="0">
                <a:latin typeface="宋体" panose="02010600030101010101" pitchFamily="2" charset="-122"/>
                <a:cs typeface="宋体" panose="02010600030101010101" pitchFamily="2" charset="-122"/>
              </a:rPr>
              <a:t>家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春明外</a:t>
            </a:r>
            <a:r>
              <a:rPr sz="2400" spc="-10" dirty="0">
                <a:latin typeface="宋体" panose="02010600030101010101" pitchFamily="2" charset="-122"/>
                <a:cs typeface="宋体" panose="02010600030101010101" pitchFamily="2" charset="-122"/>
              </a:rPr>
              <a:t>史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《啼笑因</a:t>
            </a:r>
            <a:r>
              <a:rPr sz="2400" spc="-10" dirty="0">
                <a:latin typeface="宋体" panose="02010600030101010101" pitchFamily="2" charset="-122"/>
                <a:cs typeface="宋体" panose="02010600030101010101" pitchFamily="2" charset="-122"/>
              </a:rPr>
              <a:t>缘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10455" y="2368055"/>
            <a:ext cx="7318413" cy="324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3625" y="466801"/>
            <a:ext cx="3076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9640" algn="l"/>
              </a:tabLst>
            </a:pPr>
            <a:r>
              <a:rPr sz="2400" dirty="0"/>
              <a:t>3</a:t>
            </a:r>
            <a:r>
              <a:rPr sz="2400" spc="-10" dirty="0"/>
              <a:t>.</a:t>
            </a:r>
            <a:r>
              <a:rPr sz="2400" dirty="0"/>
              <a:t>2</a:t>
            </a:r>
            <a:r>
              <a:rPr sz="2400" spc="-10" dirty="0"/>
              <a:t>.</a:t>
            </a:r>
            <a:r>
              <a:rPr sz="2400" dirty="0"/>
              <a:t>4</a:t>
            </a:r>
            <a:r>
              <a:rPr sz="2400" dirty="0"/>
              <a:t>	</a:t>
            </a:r>
            <a:r>
              <a:rPr sz="2400" spc="-5" dirty="0"/>
              <a:t>张爱玲、张恨水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492048" y="979423"/>
            <a:ext cx="47764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、作者简介：张爱玲，原名张瑛。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875" y="3779520"/>
            <a:ext cx="6399530" cy="2234565"/>
          </a:xfrm>
          <a:prstGeom prst="rect">
            <a:avLst/>
          </a:prstGeom>
          <a:ln w="12192">
            <a:solidFill>
              <a:srgbClr val="88A3A7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——见了他，她变得很低很低，低到尘埃里。 但她心里是欢喜的，从尘埃里开出花来。</a:t>
            </a:r>
            <a:endParaRPr sz="2400" b="1" spc="-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  <a:buClrTx/>
              <a:buSzTx/>
              <a:buFontTx/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——胡兰成与张爱玲签订终身，结为夫妇。愿 使岁月静好，现世安稳</a:t>
            </a:r>
            <a:endParaRPr sz="2400" b="1" spc="-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88295" y="3585971"/>
            <a:ext cx="2203704" cy="286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34016" y="25907"/>
            <a:ext cx="2118360" cy="1020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29741" y="156413"/>
            <a:ext cx="1901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3.2.4四、张爱</a:t>
            </a:r>
            <a:r>
              <a:rPr sz="1400" spc="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玲</a:t>
            </a:r>
            <a:r>
              <a:rPr sz="1400" spc="-1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张恨水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6485" y="6520230"/>
            <a:ext cx="30988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95"/>
              </a:lnSpc>
            </a:pPr>
            <a:fld id="{81D60167-4931-47E6-BA6A-407CBD079E47}" type="slidenum">
              <a:rPr sz="1800" dirty="0">
                <a:latin typeface="华文琥珀" panose="02010800040101010101" charset="-122"/>
                <a:cs typeface="华文琥珀" panose="02010800040101010101" charset="-122"/>
              </a:rPr>
            </a:fld>
            <a:endParaRPr sz="1800">
              <a:latin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8398" y="396316"/>
            <a:ext cx="1701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3.2.5</a:t>
            </a:r>
            <a:r>
              <a:rPr sz="2800" spc="-100" dirty="0"/>
              <a:t> </a:t>
            </a:r>
            <a:r>
              <a:rPr sz="2800" spc="-10" dirty="0"/>
              <a:t>艾青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9842" y="977646"/>
            <a:ext cx="6604634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作者简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介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：艾青，原名蒋海澄，浙江金华人。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主要作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品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（独特的忧郁情绪）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030" y="1938019"/>
            <a:ext cx="5386070" cy="111887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495935" indent="-483870">
              <a:lnSpc>
                <a:spcPct val="100000"/>
              </a:lnSpc>
              <a:spcBef>
                <a:spcPts val="1540"/>
              </a:spcBef>
              <a:buSzPct val="96000"/>
              <a:buFont typeface="΢"/>
              <a:buAutoNum type="arabicPlain"/>
              <a:tabLst>
                <a:tab pos="4965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《大堰河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我的保姆》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95935" indent="-483870">
              <a:lnSpc>
                <a:spcPct val="100000"/>
              </a:lnSpc>
              <a:spcBef>
                <a:spcPts val="1440"/>
              </a:spcBef>
              <a:buSzPct val="96000"/>
              <a:buFont typeface="΢"/>
              <a:buAutoNum type="arabicPlain"/>
              <a:tabLst>
                <a:tab pos="4965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抗战时期（中心意象：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土地和太阳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742" y="3156203"/>
            <a:ext cx="12004040" cy="280035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①“北方组诗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”：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反映北方人民苦难，风格忧郁深沉。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《北方》《雪落在中国的土地上》《乞丐》《我爱这土地</a:t>
            </a:r>
            <a:r>
              <a:rPr sz="2400" b="1" spc="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《旷野》</a:t>
            </a:r>
            <a:r>
              <a:rPr sz="2400" b="1" spc="-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《补衣妇》《手推车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1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93675">
              <a:lnSpc>
                <a:spcPct val="100000"/>
              </a:lnSpc>
              <a:spcBef>
                <a:spcPts val="2195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②“太阳组诗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”：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不屈不挠的抗争精神。火与太阳为象征。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5499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《太阳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 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《向太阳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《煤的对话》《火把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》《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他死在第二</a:t>
            </a:r>
            <a:r>
              <a:rPr sz="24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 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吹号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者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59782" y="1191767"/>
            <a:ext cx="1607414" cy="302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92540" y="0"/>
            <a:ext cx="3259836" cy="1642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11061" y="1844801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685799" y="0"/>
                </a:moveTo>
                <a:lnTo>
                  <a:pt x="0" y="0"/>
                </a:lnTo>
                <a:lnTo>
                  <a:pt x="0" y="502920"/>
                </a:lnTo>
                <a:lnTo>
                  <a:pt x="685799" y="502920"/>
                </a:lnTo>
                <a:lnTo>
                  <a:pt x="937260" y="251460"/>
                </a:lnTo>
                <a:lnTo>
                  <a:pt x="68579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11061" y="1844801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0" y="0"/>
                </a:moveTo>
                <a:lnTo>
                  <a:pt x="685799" y="0"/>
                </a:lnTo>
                <a:lnTo>
                  <a:pt x="937260" y="251460"/>
                </a:lnTo>
                <a:lnTo>
                  <a:pt x="685799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50584" y="1887982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799287" y="119252"/>
            <a:ext cx="1140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3.2.5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五、艾青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08884" y="658227"/>
            <a:ext cx="1174393" cy="260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22392" y="1101686"/>
            <a:ext cx="1880674" cy="269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36192" y="1558886"/>
            <a:ext cx="3133137" cy="264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36192" y="2020652"/>
            <a:ext cx="3137704" cy="269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6216" y="2473286"/>
            <a:ext cx="3645129" cy="269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6280" y="2935052"/>
            <a:ext cx="3390447" cy="2648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31710" y="3396818"/>
            <a:ext cx="3532096" cy="264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40106" y="3954472"/>
            <a:ext cx="477965" cy="502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12793" y="4420804"/>
            <a:ext cx="532590" cy="36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53384" y="4174235"/>
            <a:ext cx="1887474" cy="5890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44367" y="4631435"/>
            <a:ext cx="3412998" cy="5890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0839" y="5093208"/>
            <a:ext cx="4089654" cy="7018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10839" y="5641847"/>
            <a:ext cx="3784854" cy="7018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68211" y="5641847"/>
            <a:ext cx="1037082" cy="7018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522980" y="529590"/>
            <a:ext cx="4448175" cy="571246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我爱这土地</a:t>
            </a:r>
            <a:endParaRPr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假如我是一只鸟，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我也应该用嘶哑的喉咙</a:t>
            </a:r>
            <a:r>
              <a:rPr sz="20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歌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唱：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这被暴风雨所打击着的</a:t>
            </a:r>
            <a:r>
              <a:rPr sz="20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土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地，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157480">
              <a:lnSpc>
                <a:spcPct val="150000"/>
              </a:lnSpc>
            </a:pP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这永远汹涌着我们的悲</a:t>
            </a:r>
            <a:r>
              <a:rPr sz="20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愤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的河</a:t>
            </a:r>
            <a:r>
              <a:rPr sz="20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 这无止息地吹刮着的激</a:t>
            </a:r>
            <a:r>
              <a:rPr sz="20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怒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的风，  和那来自林间的无比温</a:t>
            </a:r>
            <a:r>
              <a:rPr sz="20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柔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的黎明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spc="60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——然后我死了，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连羽毛也腐烂在土地里</a:t>
            </a:r>
            <a:r>
              <a:rPr sz="20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ts val="4320"/>
              </a:lnSpc>
              <a:spcBef>
                <a:spcPts val="285"/>
              </a:spcBef>
            </a:pPr>
            <a:r>
              <a:rPr sz="2400" b="1" spc="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我的眼里常含泪水？  </a:t>
            </a:r>
            <a:r>
              <a:rPr sz="2400" b="1" spc="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因为我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对这土地爱得深</a:t>
            </a:r>
            <a:r>
              <a:rPr sz="2400" b="1" spc="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沉</a:t>
            </a:r>
            <a:r>
              <a:rPr sz="2400" b="1" spc="33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799287" y="119252"/>
            <a:ext cx="1140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3.2.5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五、艾青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1680" y="578865"/>
            <a:ext cx="146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3.2.5</a:t>
            </a:r>
            <a:r>
              <a:rPr sz="2400" spc="-85" dirty="0"/>
              <a:t> </a:t>
            </a:r>
            <a:r>
              <a:rPr sz="2400" dirty="0"/>
              <a:t>艾青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41680" y="1612519"/>
            <a:ext cx="8005445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思想内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 强烈的时代感和厚重的历史感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82980" indent="-789940">
              <a:lnSpc>
                <a:spcPct val="100000"/>
              </a:lnSpc>
              <a:spcBef>
                <a:spcPts val="2015"/>
              </a:spcBef>
              <a:buSzPct val="96000"/>
              <a:buAutoNum type="arabicPlain"/>
              <a:tabLst>
                <a:tab pos="983615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写出了民族的悲哀，人民的苦难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82345" indent="-789305">
              <a:lnSpc>
                <a:spcPct val="100000"/>
              </a:lnSpc>
              <a:spcBef>
                <a:spcPts val="2020"/>
              </a:spcBef>
              <a:buSzPct val="96000"/>
              <a:buAutoNum type="arabicPlain"/>
              <a:tabLst>
                <a:tab pos="98298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注重挖掘在苦难中顽强挣扎、坚韧奋斗的民族精神。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82345" indent="-789305">
              <a:lnSpc>
                <a:spcPct val="100000"/>
              </a:lnSpc>
              <a:spcBef>
                <a:spcPts val="2015"/>
              </a:spcBef>
              <a:buSzPct val="96000"/>
              <a:buAutoNum type="arabicPlain"/>
              <a:tabLst>
                <a:tab pos="98298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表达了对祖国、对人民的深沉的爱。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82345" indent="-789305">
              <a:lnSpc>
                <a:spcPct val="100000"/>
              </a:lnSpc>
              <a:spcBef>
                <a:spcPts val="2015"/>
              </a:spcBef>
              <a:buSzPct val="96000"/>
              <a:buAutoNum type="arabicPlain"/>
              <a:tabLst>
                <a:tab pos="98298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对光明、理想、美好生活的追求。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92540" y="0"/>
            <a:ext cx="3259836" cy="1594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90993" y="1643633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90" h="502919">
                <a:moveTo>
                  <a:pt x="684276" y="0"/>
                </a:moveTo>
                <a:lnTo>
                  <a:pt x="0" y="0"/>
                </a:lnTo>
                <a:lnTo>
                  <a:pt x="0" y="502919"/>
                </a:lnTo>
                <a:lnTo>
                  <a:pt x="684276" y="502919"/>
                </a:lnTo>
                <a:lnTo>
                  <a:pt x="935735" y="251460"/>
                </a:lnTo>
                <a:lnTo>
                  <a:pt x="6842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90993" y="1643633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90" h="502919">
                <a:moveTo>
                  <a:pt x="0" y="0"/>
                </a:moveTo>
                <a:lnTo>
                  <a:pt x="684276" y="0"/>
                </a:lnTo>
                <a:lnTo>
                  <a:pt x="935735" y="251460"/>
                </a:lnTo>
                <a:lnTo>
                  <a:pt x="684276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29627" y="168719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799287" y="119252"/>
            <a:ext cx="1140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3.2.5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五、艾青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4819" y="463372"/>
            <a:ext cx="1702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3.2.5</a:t>
            </a:r>
            <a:r>
              <a:rPr sz="2800" spc="-100" dirty="0"/>
              <a:t> </a:t>
            </a:r>
            <a:r>
              <a:rPr sz="2800" spc="-10" dirty="0"/>
              <a:t>艾青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19278" y="1126997"/>
            <a:ext cx="6068695" cy="1009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 indent="-252730">
              <a:lnSpc>
                <a:spcPct val="100000"/>
              </a:lnSpc>
              <a:spcBef>
                <a:spcPts val="100"/>
              </a:spcBef>
              <a:buSzPct val="96000"/>
              <a:buFont typeface="΢"/>
              <a:buAutoNum type="arabicPeriod" startAt="4"/>
              <a:tabLst>
                <a:tab pos="26543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独特情调：突出地表现着浓浓的忧郁情绪。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7655" indent="-275590">
              <a:lnSpc>
                <a:spcPct val="100000"/>
              </a:lnSpc>
              <a:spcBef>
                <a:spcPts val="2015"/>
              </a:spcBef>
              <a:buSzPct val="96000"/>
              <a:buAutoNum type="arabicPeriod" startAt="4"/>
              <a:tabLst>
                <a:tab pos="28829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艺术上独特建树：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278" y="2187955"/>
            <a:ext cx="11482070" cy="38893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801370" indent="-789305">
              <a:lnSpc>
                <a:spcPct val="100000"/>
              </a:lnSpc>
              <a:spcBef>
                <a:spcPts val="1540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对多灾多难的祖国、民族、土地尤其是农村劳动人民的爱，感情真挚深沉；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ts val="4320"/>
              </a:lnSpc>
              <a:spcBef>
                <a:spcPts val="385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既有“忧郁”的感情色彩和“漂泊的情愫”，又充满了对光明的热烈向往、追求 和火一般燃烧的热情。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spcBef>
                <a:spcPts val="1055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意象鲜明、想象丰富、比喻新鲜、具有诗情画意。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spcBef>
                <a:spcPts val="1440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以散文式的诗句自由抒写的自由体形式。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1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历史地位：标志着“五四”以后自由体诗发展的又一个重要的阶段。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92540" y="0"/>
            <a:ext cx="3259836" cy="1594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4797" y="1073658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90" h="502919">
                <a:moveTo>
                  <a:pt x="684276" y="0"/>
                </a:moveTo>
                <a:lnTo>
                  <a:pt x="0" y="0"/>
                </a:lnTo>
                <a:lnTo>
                  <a:pt x="0" y="502919"/>
                </a:lnTo>
                <a:lnTo>
                  <a:pt x="684276" y="502919"/>
                </a:lnTo>
                <a:lnTo>
                  <a:pt x="935735" y="251459"/>
                </a:lnTo>
                <a:lnTo>
                  <a:pt x="6842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4797" y="1073658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90" h="502919">
                <a:moveTo>
                  <a:pt x="0" y="0"/>
                </a:moveTo>
                <a:lnTo>
                  <a:pt x="684276" y="0"/>
                </a:lnTo>
                <a:lnTo>
                  <a:pt x="935735" y="251459"/>
                </a:lnTo>
                <a:lnTo>
                  <a:pt x="684276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23431" y="1116914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799287" y="119252"/>
            <a:ext cx="1140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3.2.5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五、艾青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00811" y="1653285"/>
            <a:ext cx="8035290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艾青注重诗歌意象的选取和凝练。其诗歌的中心意象有（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7099935" algn="just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土地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天空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大海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太阳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月亮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00811" y="1653285"/>
            <a:ext cx="8035290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艾青注重诗歌意象的选取和凝练。其诗歌的中心意象有（</a:t>
            </a:r>
            <a:r>
              <a:rPr sz="2400" spc="-6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7080250" algn="just">
              <a:lnSpc>
                <a:spcPct val="15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土地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天空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大海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太阳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月亮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0811" y="426465"/>
            <a:ext cx="4072254" cy="432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114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6000"/>
              </a:lnSpc>
              <a:spcBef>
                <a:spcPts val="190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艾青的“北方组诗”包括（</a:t>
            </a:r>
            <a:r>
              <a:rPr sz="2400" spc="-64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《雪落在中国的土地上》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《北方》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《我爱这土地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2222500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《向太阳》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《手推车》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0811" y="426465"/>
            <a:ext cx="4072254" cy="432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2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6000"/>
              </a:lnSpc>
              <a:spcBef>
                <a:spcPts val="190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艾青的“北方组诗”包括（</a:t>
            </a:r>
            <a:r>
              <a:rPr sz="2400" spc="-64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 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《雪落在中国的土地上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《北方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我爱这土地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《向太阳》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4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《手推车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31398" y="3919637"/>
            <a:ext cx="8632066" cy="2374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0811" y="426465"/>
            <a:ext cx="8424545" cy="432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2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6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50000"/>
              </a:lnSpc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“为什么我的眼里常含泪水</a:t>
            </a:r>
            <a:r>
              <a:rPr sz="3600" spc="-15" baseline="-2000" dirty="0">
                <a:latin typeface="Arial" panose="020B0604020202020204"/>
                <a:cs typeface="Arial" panose="020B0604020202020204"/>
              </a:rPr>
              <a:t>?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因为我对这土地爱得深沉”，这一 句诗出自（</a:t>
            </a:r>
            <a:r>
              <a:rPr sz="2400" spc="-54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982335">
              <a:lnSpc>
                <a:spcPts val="4320"/>
              </a:lnSpc>
              <a:spcBef>
                <a:spcPts val="12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《我爱这土地》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《北方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50790">
              <a:lnSpc>
                <a:spcPts val="432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《大堰河一我的保姆》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《旷野》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0811" y="426465"/>
            <a:ext cx="8424545" cy="432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2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6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50000"/>
              </a:lnSpc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“为什么我的眼里常含泪水</a:t>
            </a:r>
            <a:r>
              <a:rPr sz="3600" spc="-15" baseline="-2000" dirty="0">
                <a:latin typeface="Arial" panose="020B0604020202020204"/>
                <a:cs typeface="Arial" panose="020B0604020202020204"/>
              </a:rPr>
              <a:t>?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因为我对这土地爱得深沉”，这一 句诗出自（</a:t>
            </a:r>
            <a:r>
              <a:rPr sz="2400" spc="-54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《我爱这土地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10" dirty="0"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《北方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50790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《大堰河一我的保姆》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《旷野》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1680" y="1092834"/>
            <a:ext cx="2042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、小说作品：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680" y="1897507"/>
            <a:ext cx="5512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其他作品：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章回体小说《摩登红楼梦》、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1680" y="2702433"/>
            <a:ext cx="9304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小说集《传奇》、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《桂花蒸·阿小悲秋》、《倾城之恋》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（白流苏）、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1680" y="3506800"/>
            <a:ext cx="7341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《金锁记》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（曹七巧）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《十八春》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（《半生缘》）、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1680" y="4312157"/>
            <a:ext cx="980186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《沉香屑·第一炉香》（葛薇龙）、《连环套》、《红玫瑰与白玫瑰》……</a:t>
            </a:r>
            <a:endParaRPr sz="2400" b="1" spc="-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72471" y="1735835"/>
            <a:ext cx="2096262" cy="17914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973056" y="4102608"/>
            <a:ext cx="1995677" cy="1658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448290" y="1419859"/>
            <a:ext cx="11684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《倾城之恋》</a:t>
            </a:r>
            <a:endParaRPr sz="15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21442" y="3694303"/>
            <a:ext cx="977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微软雅黑" panose="020B0503020204020204" charset="-122"/>
                <a:cs typeface="微软雅黑" panose="020B0503020204020204" charset="-122"/>
              </a:rPr>
              <a:t>《半生缘》</a:t>
            </a:r>
            <a:endParaRPr sz="15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84936" y="446354"/>
            <a:ext cx="3076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9640" algn="l"/>
              </a:tabLst>
            </a:pPr>
            <a:r>
              <a:rPr sz="2400" dirty="0"/>
              <a:t>3</a:t>
            </a:r>
            <a:r>
              <a:rPr sz="2400" spc="-10" dirty="0"/>
              <a:t>.</a:t>
            </a:r>
            <a:r>
              <a:rPr sz="2400" dirty="0"/>
              <a:t>2</a:t>
            </a:r>
            <a:r>
              <a:rPr sz="2400" spc="-10" dirty="0"/>
              <a:t>.</a:t>
            </a:r>
            <a:r>
              <a:rPr sz="2400" dirty="0"/>
              <a:t>4</a:t>
            </a:r>
            <a:r>
              <a:rPr sz="2400" dirty="0"/>
              <a:t>	</a:t>
            </a:r>
            <a:r>
              <a:rPr sz="2400" spc="-5" dirty="0"/>
              <a:t>张爱玲、张恨水</a:t>
            </a:r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0034016" y="25907"/>
            <a:ext cx="2118360" cy="10201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48221" y="1741170"/>
            <a:ext cx="887094" cy="502920"/>
          </a:xfrm>
          <a:custGeom>
            <a:avLst/>
            <a:gdLst/>
            <a:ahLst/>
            <a:cxnLst/>
            <a:rect l="l" t="t" r="r" b="b"/>
            <a:pathLst>
              <a:path w="887095" h="502919">
                <a:moveTo>
                  <a:pt x="635507" y="0"/>
                </a:moveTo>
                <a:lnTo>
                  <a:pt x="0" y="0"/>
                </a:lnTo>
                <a:lnTo>
                  <a:pt x="0" y="502919"/>
                </a:lnTo>
                <a:lnTo>
                  <a:pt x="635507" y="502919"/>
                </a:lnTo>
                <a:lnTo>
                  <a:pt x="886968" y="251459"/>
                </a:lnTo>
                <a:lnTo>
                  <a:pt x="63550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48221" y="1741170"/>
            <a:ext cx="887094" cy="502920"/>
          </a:xfrm>
          <a:custGeom>
            <a:avLst/>
            <a:gdLst/>
            <a:ahLst/>
            <a:cxnLst/>
            <a:rect l="l" t="t" r="r" b="b"/>
            <a:pathLst>
              <a:path w="887095" h="502919">
                <a:moveTo>
                  <a:pt x="0" y="0"/>
                </a:moveTo>
                <a:lnTo>
                  <a:pt x="635507" y="0"/>
                </a:lnTo>
                <a:lnTo>
                  <a:pt x="886968" y="251459"/>
                </a:lnTo>
                <a:lnTo>
                  <a:pt x="635507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562470" y="178404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76485" y="6520230"/>
            <a:ext cx="30988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95"/>
              </a:lnSpc>
            </a:pPr>
            <a:fld id="{81D60167-4931-47E6-BA6A-407CBD079E47}" type="slidenum">
              <a:rPr sz="1800" dirty="0">
                <a:latin typeface="华文琥珀" panose="02010800040101010101" charset="-122"/>
                <a:cs typeface="华文琥珀" panose="02010800040101010101" charset="-122"/>
              </a:rPr>
            </a:fld>
            <a:endParaRPr sz="1800">
              <a:latin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929741" y="156413"/>
            <a:ext cx="1901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3.2.4四、张爱</a:t>
            </a:r>
            <a:r>
              <a:rPr sz="1400" spc="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玲</a:t>
            </a:r>
            <a:r>
              <a:rPr sz="1400" spc="-1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张恨水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4163" y="172974"/>
            <a:ext cx="1943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3.2.6</a:t>
            </a:r>
            <a:r>
              <a:rPr sz="3200" spc="-105" dirty="0"/>
              <a:t> </a:t>
            </a:r>
            <a:r>
              <a:rPr sz="3200" dirty="0"/>
              <a:t>穆旦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78739" y="676773"/>
            <a:ext cx="10265410" cy="156273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1、作者简介：穆旦，原名查良铮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九叶派诗人中成绩最突出的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，风格显著。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、主要作品：《我向自己说》《自己》《从空虚到充实》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89355">
              <a:lnSpc>
                <a:spcPct val="100000"/>
              </a:lnSpc>
              <a:spcBef>
                <a:spcPts val="115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《蛇的诱惑》《神魔之争》《隐现》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《诗八首》（爱情与自我）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442717"/>
            <a:ext cx="203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艺术风格：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3064509"/>
            <a:ext cx="12092940" cy="344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735" indent="-788670">
              <a:lnSpc>
                <a:spcPct val="100000"/>
              </a:lnSpc>
              <a:spcBef>
                <a:spcPts val="100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“自我”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的独特探索与表现，很强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反思和批判精神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spcBef>
                <a:spcPts val="2015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诗中的“我”深深植根于中国现实之中。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735" indent="-788670">
              <a:lnSpc>
                <a:spcPct val="100000"/>
              </a:lnSpc>
              <a:spcBef>
                <a:spcPts val="2020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表现了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分裂、残缺、矛盾而痛苦的“自我”</a:t>
            </a:r>
            <a:r>
              <a:rPr sz="2400" b="1" spc="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spcBef>
                <a:spcPts val="2015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展现自己心灵的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我搏斗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种种痛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苦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而丰富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体验，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充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满深沉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内省与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辨的力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309880">
              <a:lnSpc>
                <a:spcPct val="150000"/>
              </a:lnSpc>
              <a:spcBef>
                <a:spcPts val="580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语言上娴熟地运用了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现代诗的象征、暗示</a:t>
            </a:r>
            <a:r>
              <a:rPr sz="2400" b="1" spc="-2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抽象与具体扭结的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，诗歌语言意义 繁密而富于弹性</a:t>
            </a:r>
            <a:r>
              <a:rPr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11740" y="1930907"/>
            <a:ext cx="2068829" cy="3649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662159" y="22859"/>
            <a:ext cx="2490216" cy="1269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76194" y="268986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20">
                <a:moveTo>
                  <a:pt x="685800" y="0"/>
                </a:moveTo>
                <a:lnTo>
                  <a:pt x="0" y="0"/>
                </a:lnTo>
                <a:lnTo>
                  <a:pt x="0" y="502920"/>
                </a:lnTo>
                <a:lnTo>
                  <a:pt x="685800" y="502920"/>
                </a:lnTo>
                <a:lnTo>
                  <a:pt x="937259" y="251460"/>
                </a:lnTo>
                <a:lnTo>
                  <a:pt x="6858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76194" y="268986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20">
                <a:moveTo>
                  <a:pt x="0" y="0"/>
                </a:moveTo>
                <a:lnTo>
                  <a:pt x="685800" y="0"/>
                </a:lnTo>
                <a:lnTo>
                  <a:pt x="937259" y="251460"/>
                </a:lnTo>
                <a:lnTo>
                  <a:pt x="685800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315715" y="311911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08326" y="2541270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19">
                <a:moveTo>
                  <a:pt x="685800" y="0"/>
                </a:moveTo>
                <a:lnTo>
                  <a:pt x="0" y="0"/>
                </a:lnTo>
                <a:lnTo>
                  <a:pt x="0" y="502919"/>
                </a:lnTo>
                <a:lnTo>
                  <a:pt x="685800" y="502919"/>
                </a:lnTo>
                <a:lnTo>
                  <a:pt x="937260" y="251459"/>
                </a:lnTo>
                <a:lnTo>
                  <a:pt x="685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08326" y="2541270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19">
                <a:moveTo>
                  <a:pt x="0" y="0"/>
                </a:moveTo>
                <a:lnTo>
                  <a:pt x="685800" y="0"/>
                </a:lnTo>
                <a:lnTo>
                  <a:pt x="937260" y="251459"/>
                </a:lnTo>
                <a:lnTo>
                  <a:pt x="685800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847213" y="258546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4580382" y="375031"/>
            <a:ext cx="1139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3.2.6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六、穆旦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18994" y="302133"/>
            <a:ext cx="1808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latin typeface="Microsoft JhengHei" panose="020B0604030504040204" charset="-120"/>
                <a:cs typeface="Microsoft JhengHei" panose="020B0604030504040204" charset="-120"/>
              </a:rPr>
              <a:t>我向自己说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029106" y="996772"/>
            <a:ext cx="4902200" cy="4777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我不再祈求那不可能的了，上帝，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当可能还在不可能的时候，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70000"/>
              </a:lnSpc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生命的变质，爱的缺陷，纯洁的冷却 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这些我都继承下来了，我所祈求的 因为越来越显出了你的威力，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614680">
              <a:lnSpc>
                <a:spcPct val="170000"/>
              </a:lnSpc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从学校一步就跨进你的教堂里， 是在这里过去变成了罪恶，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而我匍匐着，在命定的绵羊的地位，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xfrm>
            <a:off x="7179691" y="1074801"/>
            <a:ext cx="4597400" cy="477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不不，虽然我已渐渐被你收回了，</a:t>
            </a:r>
            <a:endParaRPr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虽然我已知道了学校的残酷</a:t>
            </a:r>
            <a:endParaRPr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614680">
              <a:lnSpc>
                <a:spcPct val="170000"/>
              </a:lnSpc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在无数的绝望以后，别让我 把那些课程在你的坛下忏悔， </a:t>
            </a:r>
            <a:r>
              <a:rPr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虽然不断的暗笑在周身传开， </a:t>
            </a: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而恩赐我的人绝望的叹息，</a:t>
            </a:r>
            <a:endParaRPr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不不，当可能还在不可能的时候，</a:t>
            </a:r>
            <a:endParaRPr b="1" spc="-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我仅存的血正恶毒地澎湃</a:t>
            </a:r>
            <a:r>
              <a:rPr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435" y="279653"/>
            <a:ext cx="1139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3.2.6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六、穆旦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788" y="517906"/>
            <a:ext cx="19431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3.2.6</a:t>
            </a:r>
            <a:r>
              <a:rPr sz="3200" spc="-110" dirty="0"/>
              <a:t> </a:t>
            </a:r>
            <a:r>
              <a:rPr sz="3200" dirty="0"/>
              <a:t>穆旦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118059" y="2040763"/>
            <a:ext cx="3630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5.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诗歌中的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“自我”形象：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059" y="2705227"/>
            <a:ext cx="11788140" cy="3369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735" indent="-788670">
              <a:lnSpc>
                <a:spcPct val="100000"/>
              </a:lnSpc>
              <a:spcBef>
                <a:spcPts val="100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是在动荡混乱时代，一个现代派诗</a:t>
            </a:r>
            <a:r>
              <a:rPr sz="2400" b="1" spc="-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内心情绪的凝结，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“我”的形象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系谱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中显示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΢"/>
              <a:buAutoNum type="arabicPlain"/>
            </a:pPr>
            <a:endParaRPr sz="25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出深厚的社会历史内容。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buSzPct val="96000"/>
              <a:buAutoNum type="arabicPlain" startAt="2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运用现代主义手法，展示内心</a:t>
            </a:r>
            <a:r>
              <a:rPr sz="2400" b="1" spc="-3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分裂、残缺、矛盾和痛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苦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以及对理想的不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懈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追求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715">
              <a:lnSpc>
                <a:spcPct val="200000"/>
              </a:lnSpc>
              <a:spcBef>
                <a:spcPts val="5"/>
              </a:spcBef>
              <a:buSzPct val="96000"/>
              <a:buAutoNum type="arabicPlain" startAt="2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在对个体生命</a:t>
            </a:r>
            <a:r>
              <a:rPr sz="24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自觉感悟与沉思中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，交织着诗人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对人类命运、历史沉浮和民族忧患 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的沉思。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45627" y="79555"/>
            <a:ext cx="2764222" cy="1325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18026" y="1748789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19">
                <a:moveTo>
                  <a:pt x="685800" y="0"/>
                </a:moveTo>
                <a:lnTo>
                  <a:pt x="0" y="0"/>
                </a:lnTo>
                <a:lnTo>
                  <a:pt x="0" y="502920"/>
                </a:lnTo>
                <a:lnTo>
                  <a:pt x="685800" y="502920"/>
                </a:lnTo>
                <a:lnTo>
                  <a:pt x="937260" y="251460"/>
                </a:lnTo>
                <a:lnTo>
                  <a:pt x="685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18026" y="1748789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19">
                <a:moveTo>
                  <a:pt x="0" y="0"/>
                </a:moveTo>
                <a:lnTo>
                  <a:pt x="685800" y="0"/>
                </a:lnTo>
                <a:lnTo>
                  <a:pt x="937260" y="251460"/>
                </a:lnTo>
                <a:lnTo>
                  <a:pt x="685800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57802" y="1792351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295147" y="170433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6六、穆旦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00811" y="1653285"/>
            <a:ext cx="6121400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下列选项中，对穆旦诗歌评述正确的是（</a:t>
            </a:r>
            <a:r>
              <a:rPr sz="2400" spc="-57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1545590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善用“土地”和“太阳”的意象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表达了强烈的反思和批判精神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表现了分裂、残缺、矛盾而痛苦的“自我”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娴熟运用现代派诗歌的象征、暗示等技巧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表现了无产阶级革命的战斗激情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147" y="170433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6六、穆旦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52399" y="1810258"/>
            <a:ext cx="6167120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下列选项中，对穆旦诗歌评述正确的是（</a:t>
            </a:r>
            <a:r>
              <a:rPr sz="2400" spc="-56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善用“土地”和“太阳”的意象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表达了强烈的反思和批判精神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50000"/>
              </a:lnSpc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表现了分裂、残缺、矛盾而痛苦的“自我” 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娴熟运用现代派诗歌的象征、暗示等技巧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表现了无产阶级革命的战斗激情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147" y="170433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6六、穆旦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00811" y="1470024"/>
            <a:ext cx="4156075" cy="27362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穆旦《诗八首》抒写的是</a:t>
            </a:r>
            <a:r>
              <a:rPr sz="2400" spc="-5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237230">
              <a:lnSpc>
                <a:spcPct val="141000"/>
              </a:lnSpc>
              <a:spcBef>
                <a:spcPts val="270"/>
              </a:spcBef>
            </a:pPr>
            <a:r>
              <a:rPr sz="3600" spc="-7" baseline="-2000" dirty="0">
                <a:latin typeface="Arial" panose="020B0604020202020204"/>
                <a:cs typeface="Arial" panose="020B0604020202020204"/>
              </a:rPr>
              <a:t>A</a:t>
            </a:r>
            <a:r>
              <a:rPr sz="3600" baseline="-20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爱情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自我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爱情与自我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爱国之情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147" y="170433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6六、穆旦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00811" y="1470024"/>
            <a:ext cx="4156075" cy="27362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穆旦《诗八首》抒写的是</a:t>
            </a:r>
            <a:r>
              <a:rPr sz="2400" spc="-5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237230">
              <a:lnSpc>
                <a:spcPct val="141000"/>
              </a:lnSpc>
              <a:spcBef>
                <a:spcPts val="270"/>
              </a:spcBef>
            </a:pPr>
            <a:r>
              <a:rPr sz="3600" spc="-7" baseline="-2000" dirty="0">
                <a:latin typeface="Arial" panose="020B0604020202020204"/>
                <a:cs typeface="Arial" panose="020B0604020202020204"/>
              </a:rPr>
              <a:t>A</a:t>
            </a:r>
            <a:r>
              <a:rPr sz="3600" baseline="-20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爱情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自我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爱情与自我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爱国之情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147" y="170433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6六、穆旦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00811" y="1653285"/>
            <a:ext cx="537527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穆旦诗所表现的“自我”的特点是</a:t>
            </a:r>
            <a:r>
              <a:rPr sz="2400" spc="-5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夸饰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525520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浪漫多情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感伤、自怨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分裂、痛苦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147" y="170433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6六、穆旦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00811" y="1653285"/>
            <a:ext cx="537527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穆旦诗所表现的“自我”的特点是</a:t>
            </a:r>
            <a:r>
              <a:rPr sz="2400" spc="-59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夸饰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501390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浪漫多情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感伤、自怨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分裂、痛苦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147" y="170433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6六、穆旦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00811" y="1503552"/>
            <a:ext cx="5070475" cy="270256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96520" algn="just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下列选项中由穆旦创作的诗歌是（</a:t>
            </a:r>
            <a:r>
              <a:rPr sz="2400" spc="-6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220085" algn="just">
              <a:lnSpc>
                <a:spcPts val="4320"/>
              </a:lnSpc>
              <a:spcBef>
                <a:spcPts val="12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《诗八首》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《手推车》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《向太阳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《雨巷》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147" y="170433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6六、穆旦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90575" y="735330"/>
            <a:ext cx="1130998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曹七巧家里本是开麻油店的，由于姜家二少爷是个残废，无法与做官人家结亲，便娶了七巧做正房。丈夫的残疾使曹七巧无法享受女性对爱情的渴求，并造成了她常年的性苦闷。于是她把姜季泽作为爱慕对象，但是传统封建礼教迫使姜季泽拒绝了曹七巧。现实的无情和对金钱的渴望，激起了曹七巧对钱财的无限占有欲，使她一步步陷入自己打造的黄金锁，也一步步走向心灵的扭曲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曹七巧由于心理的重度扭曲，在分家之后转变为一个恶母和恶婆婆，做尽了极恶之事。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女儿长安是她手中的第一个牺牲品。七巧让长安裹小脚，沦为亲戚朋友的笑柄。当长安在学堂呼吸道新鲜空气时，却又在七巧的无理取闹后放弃上学。当长安好不容易和童世舫有了爱情，七巧却从中作梗，变着法让长安吸上大烟，败坏女儿名声。把长安推向无底的深渊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长白也在曹七巧的诱惑下吸食大烟。母子俩讨论儿媳的秘密，使儿媳被逼绝望，悲惨地死去。而后扶正的娟姑娘，不到一年吞鸦片自杀了 。曹七巧自身的不幸使她不能容忍别人的幸福，甚至是自己儿女的幸福。极度的内心扭曲使她做出各种的恶事，毁掉了儿女、儿媳和童世舫的幸福，也造成了更多人的悲剧。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850" y="102870"/>
            <a:ext cx="13227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《金锁记》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00811" y="1503552"/>
            <a:ext cx="5070475" cy="270256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96520" algn="just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下列选项中由穆旦创作的诗歌是（</a:t>
            </a:r>
            <a:r>
              <a:rPr sz="2400" spc="-6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197860" algn="just">
              <a:lnSpc>
                <a:spcPts val="4320"/>
              </a:lnSpc>
              <a:spcBef>
                <a:spcPts val="125"/>
              </a:spcBef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《诗八首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《手推车》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《向太阳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《雨巷》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0938" y="2682161"/>
            <a:ext cx="3519845" cy="2724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5147" y="170433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6六、穆旦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3612" y="538098"/>
            <a:ext cx="312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3.2.7</a:t>
            </a:r>
            <a:r>
              <a:rPr sz="2800" spc="-75" dirty="0"/>
              <a:t> </a:t>
            </a:r>
            <a:r>
              <a:rPr sz="2800" spc="-5" dirty="0"/>
              <a:t>夏衍、</a:t>
            </a:r>
            <a:r>
              <a:rPr sz="2800" spc="-5" dirty="0">
                <a:solidFill>
                  <a:srgbClr val="D9D9D9"/>
                </a:solidFill>
              </a:rPr>
              <a:t>陈白尘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74752" y="1271142"/>
            <a:ext cx="873887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、作者简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：夏衍，原名沈乃熙，字端先。继田汉、曹禺之后，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在中国现代戏剧史上产生重要影响的剧作家。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752" y="2588133"/>
            <a:ext cx="2042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、主要作品：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108" y="3246882"/>
            <a:ext cx="11185525" cy="237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1370" indent="-789305">
              <a:lnSpc>
                <a:spcPct val="100000"/>
              </a:lnSpc>
              <a:spcBef>
                <a:spcPts val="100"/>
              </a:spcBef>
              <a:buSzPct val="96000"/>
              <a:buFont typeface="΢"/>
              <a:buAutoNum type="arabicPlain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历史剧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《赛金花》、《自由魂》（秋瑾传）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spcBef>
                <a:spcPts val="2300"/>
              </a:spcBef>
              <a:buClr>
                <a:srgbClr val="000000"/>
              </a:buClr>
              <a:buSzPct val="96000"/>
              <a:buFont typeface="΢"/>
              <a:buAutoNum type="arabicPlain"/>
              <a:tabLst>
                <a:tab pos="802005" algn="l"/>
              </a:tabLst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现实主义戏剧的起点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《上海屋檐下》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spcBef>
                <a:spcPts val="2310"/>
              </a:spcBef>
              <a:buSzPct val="96000"/>
              <a:buFont typeface="΢"/>
              <a:buAutoNum type="arabicPlain"/>
              <a:tabLst>
                <a:tab pos="80200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抗战爆发后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《保卫卢沟桥》《一年间》《赎罪》《娼妇》《心防》《冬夜》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46050" algn="ctr">
              <a:lnSpc>
                <a:spcPct val="100000"/>
              </a:lnSpc>
              <a:spcBef>
                <a:spcPts val="230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《愁城记》《水乡吟》《法西斯细菌》《复活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《芳草天涯》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98635" y="1789176"/>
            <a:ext cx="1866137" cy="2855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07276" y="22233"/>
            <a:ext cx="2900476" cy="1385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68473" y="2489454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19">
                <a:moveTo>
                  <a:pt x="685800" y="0"/>
                </a:moveTo>
                <a:lnTo>
                  <a:pt x="0" y="0"/>
                </a:lnTo>
                <a:lnTo>
                  <a:pt x="0" y="502920"/>
                </a:lnTo>
                <a:lnTo>
                  <a:pt x="685800" y="502920"/>
                </a:lnTo>
                <a:lnTo>
                  <a:pt x="937259" y="251460"/>
                </a:lnTo>
                <a:lnTo>
                  <a:pt x="6858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68473" y="2489454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19">
                <a:moveTo>
                  <a:pt x="0" y="0"/>
                </a:moveTo>
                <a:lnTo>
                  <a:pt x="685800" y="0"/>
                </a:lnTo>
                <a:lnTo>
                  <a:pt x="937259" y="251460"/>
                </a:lnTo>
                <a:lnTo>
                  <a:pt x="685800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07742" y="253263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118059" y="97358"/>
            <a:ext cx="14770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3.2.7七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夏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衍</a:t>
            </a:r>
            <a:r>
              <a:rPr sz="1200" spc="-8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陈白尘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4590" y="1155700"/>
            <a:ext cx="930783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剧本描写了被捕入狱8年的匡复被释放了。他到好友林志成家来探询自己妻子彩玉和女儿葆真的下落，却得知妻子已与志成同居，因为他们早就听说匡复已死，于是三个人都陷入难以解脱的内心矛盾和痛苦之中。彩玉想和匡复追寻过去的幸福，但林志成负疚欲走时，两人8年患难与共之情，又突然迸发，难以分手。匡复理解、原谅了他们，在孩子们向上精神的启发下，克服了自己一时的软弱与伤感，留言出走。全剧除了这条主要情节线而外，还有几组人物：失业的大学生，被迫出卖自己的女人，勉强糊口的小学教员，儿子战死的老报贩，这些人都拥挤在一个“屋檐下”，合奏着“小人物”的生活交响曲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7905" y="463677"/>
            <a:ext cx="3122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3.2.7</a:t>
            </a:r>
            <a:r>
              <a:rPr sz="2800" spc="-75" dirty="0"/>
              <a:t> </a:t>
            </a:r>
            <a:r>
              <a:rPr sz="2800" spc="-5" dirty="0"/>
              <a:t>夏衍、</a:t>
            </a:r>
            <a:r>
              <a:rPr sz="2800" spc="-5" dirty="0">
                <a:solidFill>
                  <a:srgbClr val="D9D9D9"/>
                </a:solidFill>
              </a:rPr>
              <a:t>陈白尘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9207276" y="22233"/>
            <a:ext cx="2900476" cy="1385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10205" y="1668017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19">
                <a:moveTo>
                  <a:pt x="685800" y="0"/>
                </a:moveTo>
                <a:lnTo>
                  <a:pt x="0" y="0"/>
                </a:lnTo>
                <a:lnTo>
                  <a:pt x="0" y="502920"/>
                </a:lnTo>
                <a:lnTo>
                  <a:pt x="685800" y="502920"/>
                </a:lnTo>
                <a:lnTo>
                  <a:pt x="937259" y="251460"/>
                </a:lnTo>
                <a:lnTo>
                  <a:pt x="685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10205" y="1668017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60" h="502919">
                <a:moveTo>
                  <a:pt x="0" y="0"/>
                </a:moveTo>
                <a:lnTo>
                  <a:pt x="685800" y="0"/>
                </a:lnTo>
                <a:lnTo>
                  <a:pt x="937259" y="251460"/>
                </a:lnTo>
                <a:lnTo>
                  <a:pt x="685800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644" y="1748789"/>
            <a:ext cx="11929110" cy="4076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07945" algn="l"/>
              </a:tabLst>
            </a:pPr>
            <a:r>
              <a:rPr sz="28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3、艺术风格：	</a:t>
            </a:r>
            <a:r>
              <a:rPr sz="3600" b="1" baseline="16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</a:t>
            </a:r>
            <a:endParaRPr sz="3600" b="1" baseline="16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635">
              <a:lnSpc>
                <a:spcPct val="100000"/>
              </a:lnSpc>
              <a:spcBef>
                <a:spcPts val="211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（1）富有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现实战斗性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，选取与现实斗争密切相关的题材，表</a:t>
            </a:r>
            <a:r>
              <a:rPr sz="2400" b="1" spc="-4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达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与祖国、民族命运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相关的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">
              <a:lnSpc>
                <a:spcPct val="100000"/>
              </a:lnSpc>
              <a:spcBef>
                <a:spcPts val="1445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主题。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7575" indent="-880110">
              <a:lnSpc>
                <a:spcPct val="100000"/>
              </a:lnSpc>
              <a:spcBef>
                <a:spcPts val="2015"/>
              </a:spcBef>
              <a:buAutoNum type="arabicPlain" startAt="2"/>
              <a:tabLst>
                <a:tab pos="918210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简洁朴素，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取材平凡的日常生活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，朴素地再现生活本来面目，重在展示形形色色的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社会世相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26135" indent="-788670">
              <a:lnSpc>
                <a:spcPct val="100000"/>
              </a:lnSpc>
              <a:spcBef>
                <a:spcPts val="2015"/>
              </a:spcBef>
              <a:buAutoNum type="arabicPlain" startAt="3"/>
              <a:tabLst>
                <a:tab pos="82613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人物刻画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，以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个性化的语言刻画人物性格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和内心活动。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26135" indent="-788670">
              <a:lnSpc>
                <a:spcPct val="100000"/>
              </a:lnSpc>
              <a:spcBef>
                <a:spcPts val="2020"/>
              </a:spcBef>
              <a:buAutoNum type="arabicPlain" startAt="3"/>
              <a:tabLst>
                <a:tab pos="82613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语言朴素自然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，含蓄深沉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，作品显示出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清淡、质朴、隽永、飘逸的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艺术风格。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118059" y="97358"/>
            <a:ext cx="14770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3.2.7七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夏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衍</a:t>
            </a:r>
            <a:r>
              <a:rPr sz="1200" spc="-8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陈白尘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4059" y="392049"/>
            <a:ext cx="29057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3.2.7</a:t>
            </a:r>
            <a:r>
              <a:rPr sz="2600" spc="-90" dirty="0"/>
              <a:t> </a:t>
            </a:r>
            <a:r>
              <a:rPr sz="2600" dirty="0"/>
              <a:t>夏衍、</a:t>
            </a:r>
            <a:r>
              <a:rPr sz="2600" dirty="0">
                <a:solidFill>
                  <a:srgbClr val="D9D9D9"/>
                </a:solidFill>
              </a:rPr>
              <a:t>陈白尘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143967" y="1079068"/>
            <a:ext cx="62452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微软雅黑" panose="020B0503020204020204" charset="-122"/>
                <a:cs typeface="微软雅黑" panose="020B0503020204020204" charset="-122"/>
              </a:rPr>
              <a:t>夏衍话</a:t>
            </a:r>
            <a:r>
              <a:rPr sz="2200" b="1" spc="-5" dirty="0">
                <a:latin typeface="微软雅黑" panose="020B0503020204020204" charset="-122"/>
                <a:cs typeface="微软雅黑" panose="020B0503020204020204" charset="-122"/>
              </a:rPr>
              <a:t>剧</a:t>
            </a:r>
            <a:r>
              <a:rPr sz="2200" b="1" spc="-10" dirty="0">
                <a:latin typeface="微软雅黑" panose="020B0503020204020204" charset="-122"/>
                <a:cs typeface="微软雅黑" panose="020B0503020204020204" charset="-122"/>
              </a:rPr>
              <a:t>《法西斯细菌》</a:t>
            </a:r>
            <a:r>
              <a:rPr sz="2200" b="1" spc="-5" dirty="0">
                <a:latin typeface="微软雅黑" panose="020B0503020204020204" charset="-122"/>
                <a:cs typeface="微软雅黑" panose="020B0503020204020204" charset="-122"/>
              </a:rPr>
              <a:t>的思</a:t>
            </a:r>
            <a:r>
              <a:rPr sz="2200" b="1" spc="-15" dirty="0">
                <a:latin typeface="微软雅黑" panose="020B0503020204020204" charset="-122"/>
                <a:cs typeface="微软雅黑" panose="020B0503020204020204" charset="-122"/>
              </a:rPr>
              <a:t>想</a:t>
            </a:r>
            <a:r>
              <a:rPr sz="2200" b="1" spc="-5" dirty="0">
                <a:latin typeface="微软雅黑" panose="020B0503020204020204" charset="-122"/>
                <a:cs typeface="微软雅黑" panose="020B0503020204020204" charset="-122"/>
              </a:rPr>
              <a:t>内容和俞实夫形象:</a:t>
            </a:r>
            <a:endParaRPr sz="2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967" y="1403756"/>
            <a:ext cx="12044045" cy="488569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402590" indent="-390525">
              <a:lnSpc>
                <a:spcPct val="100000"/>
              </a:lnSpc>
              <a:spcBef>
                <a:spcPts val="1155"/>
              </a:spcBef>
              <a:buSzPct val="95000"/>
              <a:buFont typeface="΢"/>
              <a:buAutoNum type="arabicParenBoth"/>
              <a:tabLst>
                <a:tab pos="403225" algn="l"/>
              </a:tabLst>
            </a:pP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《法西斯细菌》是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夏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衍写</a:t>
            </a:r>
            <a:r>
              <a:rPr sz="2200" b="1" spc="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抗战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期的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话剧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达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的思</a:t>
            </a:r>
            <a:r>
              <a:rPr sz="2200" b="1" spc="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是：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全世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法西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侵略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争势力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极度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猖獗，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全世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界人民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为反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对法西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斯势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力浴血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苦战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的历史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</a:t>
            </a:r>
            <a:r>
              <a:rPr sz="2200" b="1" spc="4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不问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的倾向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是错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误</a:t>
            </a:r>
            <a:r>
              <a:rPr sz="2200" b="1" spc="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224155" algn="just">
              <a:lnSpc>
                <a:spcPct val="140000"/>
              </a:lnSpc>
              <a:spcBef>
                <a:spcPts val="530"/>
              </a:spcBef>
              <a:buSzPct val="95000"/>
              <a:buAutoNum type="arabicParenBoth" startAt="2"/>
              <a:tabLst>
                <a:tab pos="363220" algn="l"/>
              </a:tabLst>
            </a:pP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剧本主人公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俞实夫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就是一</a:t>
            </a:r>
            <a:r>
              <a:rPr sz="22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只管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纯科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”研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究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不问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治的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青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年科</a:t>
            </a:r>
            <a:r>
              <a:rPr sz="2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</a:t>
            </a:r>
            <a:r>
              <a:rPr sz="2200" b="1" spc="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他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留学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本，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细菌 学研究方面取得重大成就，但对日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侵占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东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北并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关心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“九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八”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变后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还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在上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的日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 所工作。抗日战争爆发后他由上海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逃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到香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港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，仍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埋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首科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问其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他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。直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侵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略军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侵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占香 港，他的实验室被捣毁，身心被凌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辱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，妻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被野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蛮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对待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好友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枪杀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并得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悉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日寇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华北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细菌 武器杀害同胞，种种现实教训，才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识到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西斯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细菌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比细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菌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害人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厉害，“法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斯与 科学不两立，扑灭了法西斯细菌才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学研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究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”，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而投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身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到抗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洪流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去。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12700">
              <a:lnSpc>
                <a:spcPct val="140000"/>
              </a:lnSpc>
              <a:spcBef>
                <a:spcPts val="530"/>
              </a:spcBef>
            </a:pP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（3）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俞实夫的思想性格及其转变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得有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次、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实可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，具</a:t>
            </a:r>
            <a:r>
              <a:rPr sz="2200" b="1" spc="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典型</a:t>
            </a:r>
            <a:r>
              <a:rPr sz="2200" b="1" spc="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</a:t>
            </a:r>
            <a:r>
              <a:rPr sz="22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义</a:t>
            </a:r>
            <a:r>
              <a:rPr sz="2200" b="1" spc="-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妻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子静</a:t>
            </a:r>
            <a:r>
              <a:rPr sz="2200" b="1" spc="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(日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</a:t>
            </a:r>
            <a:r>
              <a:rPr sz="22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也写 得很感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人。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他的朋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友赵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安涛、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秦正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义是另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类型的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分子，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各有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其意义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并烘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托了俞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实夫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形象。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07276" y="22233"/>
            <a:ext cx="2900476" cy="1385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45045" y="957833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685800" y="0"/>
                </a:moveTo>
                <a:lnTo>
                  <a:pt x="0" y="0"/>
                </a:lnTo>
                <a:lnTo>
                  <a:pt x="0" y="502919"/>
                </a:lnTo>
                <a:lnTo>
                  <a:pt x="685800" y="502919"/>
                </a:lnTo>
                <a:lnTo>
                  <a:pt x="937259" y="251460"/>
                </a:lnTo>
                <a:lnTo>
                  <a:pt x="685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45045" y="957833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0" y="0"/>
                </a:moveTo>
                <a:lnTo>
                  <a:pt x="685800" y="0"/>
                </a:lnTo>
                <a:lnTo>
                  <a:pt x="937259" y="251460"/>
                </a:lnTo>
                <a:lnTo>
                  <a:pt x="685800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85203" y="100139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18059" y="97358"/>
            <a:ext cx="14770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3.2.7七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夏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衍</a:t>
            </a:r>
            <a:r>
              <a:rPr sz="1200" spc="-8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陈白尘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847" y="431368"/>
            <a:ext cx="29063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3.2.7</a:t>
            </a:r>
            <a:r>
              <a:rPr sz="2600" spc="-100" dirty="0"/>
              <a:t> </a:t>
            </a:r>
            <a:r>
              <a:rPr sz="2600" dirty="0">
                <a:solidFill>
                  <a:srgbClr val="D9D9D9"/>
                </a:solidFill>
              </a:rPr>
              <a:t>夏衍、</a:t>
            </a:r>
            <a:r>
              <a:rPr sz="2600" dirty="0"/>
              <a:t>陈白尘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118059" y="1049273"/>
            <a:ext cx="7519670" cy="1633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、作者简介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陈白尘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，原名陈增鸿</a:t>
            </a: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b="1" spc="-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“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南国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社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”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成员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、主要作品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从历史素材中寻找戏剧性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：《汾河湾》、《虞姬》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059" y="2876803"/>
            <a:ext cx="12094210" cy="333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735" indent="-788670">
              <a:lnSpc>
                <a:spcPct val="100000"/>
              </a:lnSpc>
              <a:spcBef>
                <a:spcPts val="100"/>
              </a:spcBef>
              <a:buSzPct val="96000"/>
              <a:buAutoNum type="arabicPlain" startAt="2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幽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默和讽刺才华写了”大时代的小喜剧”：《未婚夫妻》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《升官图》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《乱世男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女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735" indent="-788670">
              <a:lnSpc>
                <a:spcPct val="100000"/>
              </a:lnSpc>
              <a:spcBef>
                <a:spcPts val="1730"/>
              </a:spcBef>
              <a:buSzPct val="96000"/>
              <a:buAutoNum type="arabicPlain" startAt="2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第一部讽刺喜剧</a:t>
            </a:r>
            <a:r>
              <a:rPr sz="24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暴露了国民党统治扼杀人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的基本权利：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《征婚》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（4）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1944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年《岁寒图》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（5）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抗战胜利后</a:t>
            </a:r>
            <a:r>
              <a:rPr sz="24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喜剧电影剧本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：《幸福狂想曲》、《天官赐福》、《乌鸦与麻雀》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《升官图》</a:t>
            </a:r>
            <a:r>
              <a:rPr sz="2400" b="1" spc="-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夸张、变形和漫画化的手法</a:t>
            </a:r>
            <a:r>
              <a:rPr sz="2000" b="1" spc="-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写了</a:t>
            </a:r>
            <a:r>
              <a:rPr sz="2000" b="1" spc="-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</a:t>
            </a:r>
            <a:r>
              <a:rPr sz="2000" b="1" spc="-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凄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风苦</a:t>
            </a:r>
            <a:r>
              <a:rPr sz="2000" b="1" spc="-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雨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之夜</a:t>
            </a:r>
            <a:r>
              <a:rPr sz="2000" b="1" spc="-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两个</a:t>
            </a:r>
            <a:r>
              <a:rPr sz="2000" b="1" spc="-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盗的</a:t>
            </a:r>
            <a:r>
              <a:rPr sz="2000" b="1" spc="-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升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官梦）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31645">
              <a:lnSpc>
                <a:spcPct val="100000"/>
              </a:lnSpc>
              <a:spcBef>
                <a:spcPts val="173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年代后期的又一部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“官场现形记”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41564" y="362711"/>
            <a:ext cx="2061210" cy="3201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73995" y="0"/>
            <a:ext cx="2278379" cy="1114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13669" y="1736598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90" h="502919">
                <a:moveTo>
                  <a:pt x="684276" y="0"/>
                </a:moveTo>
                <a:lnTo>
                  <a:pt x="0" y="0"/>
                </a:lnTo>
                <a:lnTo>
                  <a:pt x="0" y="502919"/>
                </a:lnTo>
                <a:lnTo>
                  <a:pt x="684276" y="502919"/>
                </a:lnTo>
                <a:lnTo>
                  <a:pt x="935735" y="251460"/>
                </a:lnTo>
                <a:lnTo>
                  <a:pt x="68427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13669" y="1736598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90" h="502919">
                <a:moveTo>
                  <a:pt x="0" y="0"/>
                </a:moveTo>
                <a:lnTo>
                  <a:pt x="684276" y="0"/>
                </a:lnTo>
                <a:lnTo>
                  <a:pt x="935735" y="251460"/>
                </a:lnTo>
                <a:lnTo>
                  <a:pt x="684276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552938" y="178041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118059" y="97358"/>
            <a:ext cx="14770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3.2.7七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夏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衍</a:t>
            </a:r>
            <a:r>
              <a:rPr sz="1200" spc="-8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陈白尘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73302" y="478028"/>
            <a:ext cx="3122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3.2.7</a:t>
            </a:r>
            <a:r>
              <a:rPr sz="2800" spc="-75" dirty="0"/>
              <a:t> </a:t>
            </a:r>
            <a:r>
              <a:rPr sz="2800" spc="-5" dirty="0">
                <a:solidFill>
                  <a:srgbClr val="D9D9D9"/>
                </a:solidFill>
              </a:rPr>
              <a:t>夏衍、</a:t>
            </a:r>
            <a:r>
              <a:rPr sz="2800" spc="-5" dirty="0"/>
              <a:t>陈白尘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754481" y="3268217"/>
            <a:ext cx="10767695" cy="189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①以荒诞离奇的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梦境揭示现实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梦境为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手法的自由发挥起了重要作用;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②情节的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离奇建</a:t>
            </a:r>
            <a:r>
              <a:rPr sz="2400" b="1" spc="-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和人物描写的高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度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漫画化相结合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,使剧作充满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喜剧性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③用喜剧手法将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政治批判与道德批判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结合在一起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写出群丑多行不义的必然下场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28894" y="1762505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90" h="502919">
                <a:moveTo>
                  <a:pt x="684276" y="0"/>
                </a:moveTo>
                <a:lnTo>
                  <a:pt x="0" y="0"/>
                </a:lnTo>
                <a:lnTo>
                  <a:pt x="0" y="502920"/>
                </a:lnTo>
                <a:lnTo>
                  <a:pt x="684276" y="502920"/>
                </a:lnTo>
                <a:lnTo>
                  <a:pt x="935735" y="251460"/>
                </a:lnTo>
                <a:lnTo>
                  <a:pt x="6842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28894" y="1762505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90" h="502919">
                <a:moveTo>
                  <a:pt x="0" y="0"/>
                </a:moveTo>
                <a:lnTo>
                  <a:pt x="684276" y="0"/>
                </a:lnTo>
                <a:lnTo>
                  <a:pt x="935735" y="251460"/>
                </a:lnTo>
                <a:lnTo>
                  <a:pt x="684276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4481" y="1806066"/>
            <a:ext cx="54438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25085" algn="l"/>
              </a:tabLst>
            </a:pPr>
            <a:r>
              <a:rPr sz="3600" b="1" baseline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陈白尘</a:t>
            </a:r>
            <a:r>
              <a:rPr sz="3600" b="1" baseline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《升官</a:t>
            </a:r>
            <a:r>
              <a:rPr sz="3600" b="1" spc="-7" baseline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sz="3600" b="1" baseline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》的艺术表现特色</a:t>
            </a:r>
            <a:r>
              <a:rPr sz="3600" b="1" baseline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	</a:t>
            </a: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118059" y="97358"/>
            <a:ext cx="14770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3.2.7七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夏</a:t>
            </a: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衍</a:t>
            </a:r>
            <a:r>
              <a:rPr sz="1200" spc="-8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陈白尘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8982" y="386918"/>
            <a:ext cx="1516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07439" y="1633219"/>
            <a:ext cx="8517890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sz="1800" b="1" spc="5" dirty="0">
                <a:latin typeface="微软雅黑" panose="020B0503020204020204" charset="-122"/>
                <a:cs typeface="微软雅黑" panose="020B0503020204020204" charset="-122"/>
              </a:rPr>
              <a:t>1304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单选】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陈白尘以荒诞形式和喜剧手法描写“一个凄风苦雨之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446151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夜”两个强盗的故事的剧作是（	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9050" y="2729819"/>
            <a:ext cx="2679065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A．《结婚进行曲》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C．《天官赐福》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2463" y="2729819"/>
            <a:ext cx="2959100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545"/>
              </a:spcBef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．《升官图》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D．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《乌鸦与麻雀》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711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466140" y="1633219"/>
            <a:ext cx="8517890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sz="1800" b="1" spc="5" dirty="0">
                <a:latin typeface="微软雅黑" panose="020B0503020204020204" charset="-122"/>
                <a:cs typeface="微软雅黑" panose="020B0503020204020204" charset="-122"/>
              </a:rPr>
              <a:t>1304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单选】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陈白尘以荒诞形式和喜剧手法描写“一个凄风苦雨之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446151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夜”两个强盗的故事的剧作是（	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496" y="2729819"/>
            <a:ext cx="2679065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A．《结婚进行曲》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C．《天官赐福》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70859" y="2729819"/>
            <a:ext cx="2978150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545"/>
              </a:spcBef>
            </a:pP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B．《升官图》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D．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《乌鸦与麻雀》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13612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1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13612" y="1855470"/>
            <a:ext cx="4986655" cy="335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陈白尘的四幕剧《岁寒图》写于（</a:t>
            </a:r>
            <a:r>
              <a:rPr sz="2400" spc="-63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679190" algn="just">
              <a:lnSpc>
                <a:spcPct val="200000"/>
              </a:lnSpc>
              <a:spcBef>
                <a:spcPts val="300"/>
              </a:spcBef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A:1937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B:1942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C:194</a:t>
            </a:r>
            <a:r>
              <a:rPr sz="2400" spc="-1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D:194</a:t>
            </a:r>
            <a:r>
              <a:rPr sz="2400" spc="-1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8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404110" y="1270635"/>
            <a:ext cx="799465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沈世钧本于顾曼桢相爱，可家里却催促他和表妹石翠芝结婚，曼桢的姐姐顾曼璐为维持一家生活开支辍学当交际花，最后在万般无奈之下与有妇有子的祝鸿才结婚。面对世钧家人，曼桢深感自卑，而世钧却误以为曼桢爱上了曾是曼璐男友的张豫瑾，而家中老父临危将家业托付给他，他只得回到南京，与曼桢两地相隔，而曼璐为了讨好祝鸿才，不惜牺牲妹妹的幸福，令她替祝鸿才产下一子，并阻止世钧寻找曼桢，曼桢终于逃离曼璐和鸿才的魔掌后再找世钧时，世钧已和翠芝结婚。不久之后，曼璐去世，曼桢为照顾儿子回到祝家，最后和祝鸿才结了婚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13612" y="42646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11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13612" y="1855470"/>
            <a:ext cx="4986655" cy="335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陈白尘的四幕剧《岁寒图》写于（</a:t>
            </a:r>
            <a:r>
              <a:rPr sz="2400" spc="-63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662680" algn="just">
              <a:lnSpc>
                <a:spcPct val="200000"/>
              </a:lnSpc>
              <a:spcBef>
                <a:spcPts val="300"/>
              </a:spcBef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A:1937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B:1942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C:19</a:t>
            </a:r>
            <a:r>
              <a:rPr sz="2400" b="1" spc="-1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D:1948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年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39673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089152" y="1987758"/>
            <a:ext cx="5816600" cy="3834129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四十年代以夸张与漫画化的表现手法创作的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剧作是（</a:t>
            </a:r>
            <a:r>
              <a:rPr sz="2400" spc="-54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3966845">
              <a:lnSpc>
                <a:spcPct val="150000"/>
              </a:lnSpc>
            </a:pP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《岁寒图》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spc="-3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《心防》 </a:t>
            </a:r>
            <a:r>
              <a:rPr sz="2400" spc="-1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《赛金花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《升官图》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811" y="439673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089152" y="1987758"/>
            <a:ext cx="5816600" cy="3834129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四十年代以夸张与漫画化的表现手法创作的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剧作是（</a:t>
            </a:r>
            <a:r>
              <a:rPr sz="2400" spc="-54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3944620">
              <a:lnSpc>
                <a:spcPct val="150000"/>
              </a:lnSpc>
            </a:pP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《岁寒图》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spc="-3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《心防》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《赛金花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《升官图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479247" y="2065401"/>
            <a:ext cx="5291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夏衍的以历史事件为题材的剧作是（</a:t>
            </a:r>
            <a:r>
              <a:rPr sz="2400" spc="-6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247" y="3449573"/>
            <a:ext cx="429323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《王昭君》、《赛金花》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631190">
              <a:lnSpc>
                <a:spcPct val="2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《秋瑾传》、《赛金花》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《王昭君》、《虎符》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《太平天国》、《芳草天涯》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479247" y="2065401"/>
            <a:ext cx="5291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夏衍的以历史事件为题材的剧作是（</a:t>
            </a:r>
            <a:r>
              <a:rPr sz="2400" spc="-6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247" y="3449573"/>
            <a:ext cx="429323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《王昭君》、《赛金花》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《秋瑾传》、《赛金花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《王昭君》、《虎符》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《太平天国》、《芳草天涯》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479247" y="1848992"/>
            <a:ext cx="5344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26660" algn="l"/>
              </a:tabLst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sz="1800" b="1" spc="5" dirty="0">
                <a:latin typeface="微软雅黑" panose="020B0503020204020204" charset="-122"/>
                <a:cs typeface="微软雅黑" panose="020B0503020204020204" charset="-122"/>
              </a:rPr>
              <a:t>1304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多选】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以下属于夏衍的剧作有（	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1805" y="2214372"/>
            <a:ext cx="29578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B．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《芳草天涯》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．《幸福狂想曲》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603" y="2214372"/>
            <a:ext cx="267906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A．《上海屋檐下》  C．《结婚进行曲》  E．《征婚》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1491" y="439673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61491" y="1783841"/>
            <a:ext cx="5344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26660" algn="l"/>
              </a:tabLst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sz="1800" b="1" spc="5" dirty="0">
                <a:latin typeface="微软雅黑" panose="020B0503020204020204" charset="-122"/>
                <a:cs typeface="微软雅黑" panose="020B0503020204020204" charset="-122"/>
              </a:rPr>
              <a:t>1304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多选】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以下属于夏衍的剧作有（	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127" y="2150089"/>
            <a:ext cx="2957830" cy="112268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B．《芳草天涯》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74320">
              <a:lnSpc>
                <a:spcPct val="100000"/>
              </a:lnSpc>
              <a:spcBef>
                <a:spcPts val="1440"/>
              </a:spcBef>
            </a:pPr>
            <a:r>
              <a:rPr sz="2400" spc="-10" dirty="0">
                <a:latin typeface="微软雅黑" panose="020B0503020204020204" charset="-122"/>
                <a:cs typeface="微软雅黑" panose="020B0503020204020204" charset="-122"/>
              </a:rPr>
              <a:t>D．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《幸福狂想曲》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847" y="2150089"/>
            <a:ext cx="2692400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．《上海屋檐下》 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C．《结婚进行曲》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E．《征婚》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1491" y="439673"/>
            <a:ext cx="4681855" cy="393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2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陈白尘的戏剧创作坚持（</a:t>
            </a:r>
            <a:r>
              <a:rPr sz="2400" spc="-6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）方向。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153410">
              <a:lnSpc>
                <a:spcPts val="4320"/>
              </a:lnSpc>
              <a:spcBef>
                <a:spcPts val="12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现实主义 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浪漫主义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136900">
              <a:lnSpc>
                <a:spcPts val="432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理性主义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魔幻主义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1491" y="439673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4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61491" y="1668018"/>
            <a:ext cx="4681855" cy="27019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陈白尘的戏剧创作坚持（</a:t>
            </a:r>
            <a:r>
              <a:rPr sz="2400" spc="-63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）方向。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现实主义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136900" algn="just">
              <a:lnSpc>
                <a:spcPct val="15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浪漫主义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理性主义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魔幻主义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1491" y="439673"/>
            <a:ext cx="11082020" cy="4479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2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2700" marR="5080" indent="83820">
              <a:lnSpc>
                <a:spcPct val="150000"/>
              </a:lnSpc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陈白尘的第一部讽刺喜剧描写了一对未婚夫妻在旧时代的尴尬处境，暴露了国民党 统治扼杀人的基本权利的黑暗现实。这一剧作是（</a:t>
            </a:r>
            <a:r>
              <a:rPr sz="2400" spc="-54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《魔窟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8639810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《结婚进行曲》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《岁寒图》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《征婚》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617" y="699896"/>
            <a:ext cx="3074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名词解释：</a:t>
            </a:r>
            <a:r>
              <a:rPr sz="2400" dirty="0">
                <a:solidFill>
                  <a:srgbClr val="C00000"/>
                </a:solidFill>
              </a:rPr>
              <a:t>《金锁记》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46989" y="1665304"/>
            <a:ext cx="11177905" cy="389001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801370" indent="-789305">
              <a:lnSpc>
                <a:spcPct val="100000"/>
              </a:lnSpc>
              <a:spcBef>
                <a:spcPts val="1545"/>
              </a:spcBef>
              <a:buSzPct val="96000"/>
              <a:buAutoNum type="arabicPlain"/>
              <a:tabLst>
                <a:tab pos="802005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《金锁记》是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张爱玲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的小说作品；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描述了新旧交替的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中国都市男男女女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千疮百孔的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经历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，并集中地暴露了每个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 心中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的那种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邪恶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50000"/>
              </a:lnSpc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主角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曹七巧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在现实的压迫下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性格变态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容不得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美好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的东西，甚至自己儿女 的婚姻幸福也成了她的眼中钉、肉中刺，非加以毁坏就不能使她称心，这是对中国 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读者熟悉的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传统慈母形象的彻底解</a:t>
            </a:r>
            <a:r>
              <a:rPr sz="2400" b="1" spc="-2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，也揭示了压抑人性的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封建文化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人心灵的巨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大戕害。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20896" y="673608"/>
            <a:ext cx="969263" cy="530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29741" y="156413"/>
            <a:ext cx="1901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3.2.4四、张爱</a:t>
            </a:r>
            <a:r>
              <a:rPr sz="1400" spc="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玲</a:t>
            </a:r>
            <a:r>
              <a:rPr sz="1400" spc="-1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张恨水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6485" y="6520230"/>
            <a:ext cx="30988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95"/>
              </a:lnSpc>
            </a:pPr>
            <a:fld id="{81D60167-4931-47E6-BA6A-407CBD079E47}" type="slidenum">
              <a:rPr sz="1800" dirty="0">
                <a:latin typeface="华文琥珀" panose="02010800040101010101" charset="-122"/>
                <a:cs typeface="华文琥珀" panose="02010800040101010101" charset="-122"/>
              </a:rPr>
            </a:fld>
            <a:endParaRPr sz="1800">
              <a:latin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1491" y="439673"/>
            <a:ext cx="11082020" cy="4479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2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2700" marR="5080" indent="83820">
              <a:lnSpc>
                <a:spcPct val="150000"/>
              </a:lnSpc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陈白尘的第一部讽刺喜剧描写了一对未婚夫妻在旧时代的尴尬处境，暴露了国民党 统治扼杀人的基本权利的黑暗现实。这一剧作是（</a:t>
            </a:r>
            <a:r>
              <a:rPr sz="2400" spc="-54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《魔窟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8639810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《结婚进行曲》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《岁寒图》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《征婚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1680" y="2065985"/>
            <a:ext cx="6701155" cy="3522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 indent="-252730">
              <a:lnSpc>
                <a:spcPct val="100000"/>
              </a:lnSpc>
              <a:spcBef>
                <a:spcPts val="100"/>
              </a:spcBef>
              <a:buSzPct val="96000"/>
              <a:buFont typeface="΢"/>
              <a:buAutoNum type="arabicPeriod"/>
              <a:tabLst>
                <a:tab pos="265430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《在延安文艺座谈会上的讲话》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7655" indent="-275590">
              <a:lnSpc>
                <a:spcPct val="100000"/>
              </a:lnSpc>
              <a:spcBef>
                <a:spcPts val="2020"/>
              </a:spcBef>
              <a:buSzPct val="96000"/>
              <a:buAutoNum type="arabicPeriod"/>
              <a:tabLst>
                <a:tab pos="28829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文学创作形式</a:t>
            </a:r>
            <a:r>
              <a:rPr sz="2400" b="1" spc="-1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农民喜闻乐见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7655" indent="-275590">
              <a:lnSpc>
                <a:spcPct val="100000"/>
              </a:lnSpc>
              <a:spcBef>
                <a:spcPts val="2015"/>
              </a:spcBef>
              <a:buSzPct val="96000"/>
              <a:buAutoNum type="arabicPeriod"/>
              <a:tabLst>
                <a:tab pos="28829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进步性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语言上采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大众口语，甚至方言土语，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7575">
              <a:lnSpc>
                <a:spcPct val="100000"/>
              </a:lnSpc>
              <a:spcBef>
                <a:spcPts val="202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晓畅生动，自然质朴。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7655" indent="-275590">
              <a:lnSpc>
                <a:spcPct val="100000"/>
              </a:lnSpc>
              <a:spcBef>
                <a:spcPts val="2015"/>
              </a:spcBef>
              <a:buSzPct val="96000"/>
              <a:buAutoNum type="arabicPeriod" startAt="4"/>
              <a:tabLst>
                <a:tab pos="28829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限制性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：①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小型作品居多，多为“急就章”；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7575">
              <a:lnSpc>
                <a:spcPct val="100000"/>
              </a:lnSpc>
              <a:spcBef>
                <a:spcPts val="202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②简单化、公式化</a:t>
            </a:r>
            <a:r>
              <a:rPr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37931" y="2619755"/>
            <a:ext cx="4354068" cy="3015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604631" y="396366"/>
            <a:ext cx="18084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第三节解放区文学创作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29721" y="16611"/>
            <a:ext cx="109537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9750">
              <a:lnSpc>
                <a:spcPct val="110000"/>
              </a:lnSpc>
              <a:spcBef>
                <a:spcPts val="100"/>
              </a:spcBef>
            </a:pP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概述 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赵树理 </a:t>
            </a:r>
            <a:r>
              <a:rPr sz="1400" dirty="0">
                <a:latin typeface="微软雅黑" panose="020B0503020204020204" charset="-122"/>
                <a:cs typeface="微软雅黑" panose="020B0503020204020204" charset="-122"/>
              </a:rPr>
              <a:t>孙犁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李季、阮章竞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73511" y="141731"/>
            <a:ext cx="76200" cy="784860"/>
          </a:xfrm>
          <a:custGeom>
            <a:avLst/>
            <a:gdLst/>
            <a:ahLst/>
            <a:cxnLst/>
            <a:rect l="l" t="t" r="r" b="b"/>
            <a:pathLst>
              <a:path w="76200" h="784860">
                <a:moveTo>
                  <a:pt x="76200" y="784860"/>
                </a:moveTo>
                <a:lnTo>
                  <a:pt x="61352" y="784367"/>
                </a:lnTo>
                <a:lnTo>
                  <a:pt x="49244" y="783018"/>
                </a:lnTo>
                <a:lnTo>
                  <a:pt x="41088" y="781002"/>
                </a:lnTo>
                <a:lnTo>
                  <a:pt x="38100" y="778510"/>
                </a:lnTo>
                <a:lnTo>
                  <a:pt x="38100" y="398780"/>
                </a:lnTo>
                <a:lnTo>
                  <a:pt x="35111" y="396287"/>
                </a:lnTo>
                <a:lnTo>
                  <a:pt x="26955" y="394271"/>
                </a:lnTo>
                <a:lnTo>
                  <a:pt x="14847" y="392922"/>
                </a:lnTo>
                <a:lnTo>
                  <a:pt x="0" y="392430"/>
                </a:lnTo>
                <a:lnTo>
                  <a:pt x="14847" y="391937"/>
                </a:lnTo>
                <a:lnTo>
                  <a:pt x="26955" y="390588"/>
                </a:lnTo>
                <a:lnTo>
                  <a:pt x="35111" y="388572"/>
                </a:lnTo>
                <a:lnTo>
                  <a:pt x="38100" y="386080"/>
                </a:lnTo>
                <a:lnTo>
                  <a:pt x="38100" y="6350"/>
                </a:lnTo>
                <a:lnTo>
                  <a:pt x="41088" y="3857"/>
                </a:lnTo>
                <a:lnTo>
                  <a:pt x="49244" y="1841"/>
                </a:lnTo>
                <a:lnTo>
                  <a:pt x="61352" y="492"/>
                </a:lnTo>
                <a:lnTo>
                  <a:pt x="7620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1680" y="122334"/>
            <a:ext cx="3963670" cy="13061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3.3.1</a:t>
            </a:r>
            <a:r>
              <a:rPr sz="1400" dirty="0">
                <a:solidFill>
                  <a:srgbClr val="5F5F5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一、概述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88645" lvl="1" indent="-576580">
              <a:lnSpc>
                <a:spcPct val="100000"/>
              </a:lnSpc>
              <a:spcBef>
                <a:spcPts val="485"/>
              </a:spcBef>
              <a:buAutoNum type="arabicPeriod" startAt="3"/>
              <a:tabLst>
                <a:tab pos="589280" algn="l"/>
                <a:tab pos="1731645" algn="l"/>
              </a:tabLst>
            </a:pPr>
            <a:r>
              <a:rPr sz="2500" b="1" spc="-5" dirty="0">
                <a:latin typeface="微软雅黑" panose="020B0503020204020204" charset="-122"/>
                <a:cs typeface="微软雅黑" panose="020B0503020204020204" charset="-122"/>
              </a:rPr>
              <a:t>第三节</a:t>
            </a:r>
            <a:r>
              <a:rPr sz="2500" b="1" spc="-5" dirty="0"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500" b="1" spc="-5" dirty="0">
                <a:latin typeface="微软雅黑" panose="020B0503020204020204" charset="-122"/>
                <a:cs typeface="微软雅黑" panose="020B0503020204020204" charset="-122"/>
              </a:rPr>
              <a:t>解放区文学创作</a:t>
            </a:r>
            <a:endParaRPr sz="2500">
              <a:latin typeface="微软雅黑" panose="020B0503020204020204" charset="-122"/>
              <a:cs typeface="微软雅黑" panose="020B0503020204020204" charset="-122"/>
            </a:endParaRPr>
          </a:p>
          <a:p>
            <a:pPr marL="1018540" lvl="2" indent="-1006475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1018540" algn="l"/>
                <a:tab pos="101917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概况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059" y="833704"/>
            <a:ext cx="2016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92860" algn="l"/>
              </a:tabLst>
            </a:pPr>
            <a:r>
              <a:rPr sz="2800" b="0" spc="-1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800" spc="-5" dirty="0"/>
              <a:t>一）</a:t>
            </a:r>
            <a:r>
              <a:rPr sz="2800" dirty="0"/>
              <a:t>	</a:t>
            </a:r>
            <a:r>
              <a:rPr sz="2800" spc="-10" dirty="0"/>
              <a:t>戏剧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059" y="1448561"/>
            <a:ext cx="11861165" cy="4882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 indent="-252730">
              <a:lnSpc>
                <a:spcPct val="100000"/>
              </a:lnSpc>
              <a:spcBef>
                <a:spcPts val="100"/>
              </a:spcBef>
              <a:buSzPct val="96000"/>
              <a:buFont typeface="΢"/>
              <a:buAutoNum type="arabicPeriod"/>
              <a:tabLst>
                <a:tab pos="26543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新秧歌剧：劳动生活与工农兵、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《兄妹开荒》《夫妻识字》《牛永贵挂彩》《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红布条》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795" indent="-252730">
              <a:lnSpc>
                <a:spcPct val="100000"/>
              </a:lnSpc>
              <a:spcBef>
                <a:spcPts val="2015"/>
              </a:spcBef>
              <a:buSzPct val="96000"/>
              <a:buFont typeface="΢"/>
              <a:buAutoNum type="arabicPeriod"/>
              <a:tabLst>
                <a:tab pos="26543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新歌剧：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《白毛女》（民族新歌剧的里程碑，贺敬之、丁毅执笔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32200">
              <a:lnSpc>
                <a:spcPct val="100000"/>
              </a:lnSpc>
              <a:spcBef>
                <a:spcPts val="2255"/>
              </a:spcBef>
            </a:pPr>
            <a:r>
              <a:rPr sz="28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旧社会把人逼成鬼，新社会把鬼变成</a:t>
            </a:r>
            <a:r>
              <a:rPr sz="2400" b="1" spc="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26770">
              <a:lnSpc>
                <a:spcPct val="100000"/>
              </a:lnSpc>
              <a:spcBef>
                <a:spcPts val="2115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《刘胡兰》《王秀鸾》《血泪仇》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8130" indent="-266065">
              <a:lnSpc>
                <a:spcPct val="100000"/>
              </a:lnSpc>
              <a:spcBef>
                <a:spcPts val="2020"/>
              </a:spcBef>
              <a:buSzPct val="96000"/>
              <a:buFont typeface="΢"/>
              <a:buAutoNum type="arabicPeriod" startAt="3"/>
              <a:tabLst>
                <a:tab pos="27876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戏曲（改造）：旧戏曲《逼上梁山》《三打祝家庄》《血泪仇》；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8890">
              <a:lnSpc>
                <a:spcPct val="100000"/>
              </a:lnSpc>
              <a:spcBef>
                <a:spcPts val="2015"/>
              </a:spcBef>
              <a:tabLst>
                <a:tab pos="450850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新编京剧《逼上梁山》	“这是旧剧革命的划时代的的开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”——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毛泽东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795" indent="-252730">
              <a:lnSpc>
                <a:spcPct val="100000"/>
              </a:lnSpc>
              <a:spcBef>
                <a:spcPts val="2015"/>
              </a:spcBef>
              <a:buSzPct val="96000"/>
              <a:buFont typeface="΢"/>
              <a:buAutoNum type="arabicPeriod" startAt="4"/>
              <a:tabLst>
                <a:tab pos="26543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话剧：民族风格和乡土气息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46430">
              <a:lnSpc>
                <a:spcPct val="100000"/>
              </a:lnSpc>
              <a:spcBef>
                <a:spcPts val="202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《把眼光放远一点》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抓壮丁》《粮食》《红旗歌》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87777" y="69876"/>
            <a:ext cx="2993090" cy="818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43605" y="919733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684276" y="0"/>
                </a:moveTo>
                <a:lnTo>
                  <a:pt x="0" y="0"/>
                </a:lnTo>
                <a:lnTo>
                  <a:pt x="0" y="502919"/>
                </a:lnTo>
                <a:lnTo>
                  <a:pt x="684276" y="502919"/>
                </a:lnTo>
                <a:lnTo>
                  <a:pt x="935735" y="251460"/>
                </a:lnTo>
                <a:lnTo>
                  <a:pt x="68427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43605" y="919733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0" y="0"/>
                </a:moveTo>
                <a:lnTo>
                  <a:pt x="684276" y="0"/>
                </a:lnTo>
                <a:lnTo>
                  <a:pt x="935735" y="251460"/>
                </a:lnTo>
                <a:lnTo>
                  <a:pt x="684276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82239" y="96240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714552" y="450849"/>
            <a:ext cx="39655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31645" algn="l"/>
              </a:tabLst>
            </a:pPr>
            <a:r>
              <a:rPr sz="2500" b="1" spc="-5" dirty="0"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2500" b="1" spc="-15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500" b="1" spc="-5" dirty="0"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2500" b="1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500" b="1" spc="-5" dirty="0">
                <a:latin typeface="微软雅黑" panose="020B0503020204020204" charset="-122"/>
                <a:cs typeface="微软雅黑" panose="020B0503020204020204" charset="-122"/>
              </a:rPr>
              <a:t>第三节</a:t>
            </a:r>
            <a:r>
              <a:rPr sz="2500" b="1" dirty="0"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500" b="1" spc="-5" dirty="0">
                <a:latin typeface="微软雅黑" panose="020B0503020204020204" charset="-122"/>
                <a:cs typeface="微软雅黑" panose="020B0503020204020204" charset="-122"/>
              </a:rPr>
              <a:t>解放区文学创作</a:t>
            </a:r>
            <a:endParaRPr sz="25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059" y="99186"/>
            <a:ext cx="1139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3.3.1</a:t>
            </a:r>
            <a:r>
              <a:rPr sz="1400" dirty="0">
                <a:solidFill>
                  <a:srgbClr val="5F5F5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一、概述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9966" y="1210766"/>
            <a:ext cx="1549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新秧歌剧：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966" y="2177160"/>
            <a:ext cx="11482705" cy="278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延安文艺座谈会后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出现的一种新的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秧歌剧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形式，代表作有《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兄妹开荒》、《夫妻识字》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50000"/>
              </a:lnSpc>
              <a:buClr>
                <a:srgbClr val="000000"/>
              </a:buClr>
              <a:buSzPct val="96000"/>
              <a:buAutoNum type="arabicPlain"/>
              <a:tabLst>
                <a:tab pos="801370" algn="l"/>
              </a:tabLst>
            </a:pP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秧歌剧主要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男女两性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关系为内容，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新秧歌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剧侧重反映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现实的劳动生活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，描绘 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健康有活力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工农兵形象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735" indent="-788670">
              <a:lnSpc>
                <a:spcPct val="100000"/>
              </a:lnSpc>
              <a:spcBef>
                <a:spcPts val="1440"/>
              </a:spcBef>
              <a:buSzPct val="96000"/>
              <a:buAutoNum type="arabicPlain"/>
              <a:tabLst>
                <a:tab pos="80137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在传统秧歌剧载歌载舞形式的基础上创新，促进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民族歌剧的探索与发展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8266" y="1192530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684276" y="0"/>
                </a:moveTo>
                <a:lnTo>
                  <a:pt x="0" y="0"/>
                </a:lnTo>
                <a:lnTo>
                  <a:pt x="0" y="502920"/>
                </a:lnTo>
                <a:lnTo>
                  <a:pt x="684276" y="502920"/>
                </a:lnTo>
                <a:lnTo>
                  <a:pt x="935735" y="251460"/>
                </a:lnTo>
                <a:lnTo>
                  <a:pt x="6842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28266" y="1192530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0" y="0"/>
                </a:moveTo>
                <a:lnTo>
                  <a:pt x="684276" y="0"/>
                </a:lnTo>
                <a:lnTo>
                  <a:pt x="935735" y="251460"/>
                </a:lnTo>
                <a:lnTo>
                  <a:pt x="684276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66264" y="123609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1680" y="471042"/>
            <a:ext cx="39636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31645" algn="l"/>
              </a:tabLst>
            </a:pPr>
            <a:r>
              <a:rPr spc="-5" dirty="0"/>
              <a:t>3</a:t>
            </a:r>
            <a:r>
              <a:rPr spc="-15" dirty="0"/>
              <a:t>.</a:t>
            </a:r>
            <a:r>
              <a:rPr spc="-5" dirty="0"/>
              <a:t>3</a:t>
            </a:r>
            <a:r>
              <a:rPr spc="10" dirty="0"/>
              <a:t> </a:t>
            </a:r>
            <a:r>
              <a:rPr spc="-5" dirty="0"/>
              <a:t>第三节</a:t>
            </a:r>
            <a:r>
              <a:rPr dirty="0"/>
              <a:t>	</a:t>
            </a:r>
            <a:r>
              <a:rPr spc="-5" dirty="0"/>
              <a:t>解放区文学创作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741680" y="157352"/>
            <a:ext cx="1141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3.3.1</a:t>
            </a:r>
            <a:r>
              <a:rPr sz="1400" dirty="0">
                <a:solidFill>
                  <a:srgbClr val="5F5F5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一、概述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38321" y="945641"/>
            <a:ext cx="661670" cy="467995"/>
          </a:xfrm>
          <a:custGeom>
            <a:avLst/>
            <a:gdLst/>
            <a:ahLst/>
            <a:cxnLst/>
            <a:rect l="l" t="t" r="r" b="b"/>
            <a:pathLst>
              <a:path w="661670" h="467994">
                <a:moveTo>
                  <a:pt x="427481" y="0"/>
                </a:moveTo>
                <a:lnTo>
                  <a:pt x="0" y="0"/>
                </a:lnTo>
                <a:lnTo>
                  <a:pt x="0" y="467868"/>
                </a:lnTo>
                <a:lnTo>
                  <a:pt x="427481" y="467868"/>
                </a:lnTo>
                <a:lnTo>
                  <a:pt x="661415" y="233934"/>
                </a:lnTo>
                <a:lnTo>
                  <a:pt x="42748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38321" y="945641"/>
            <a:ext cx="661670" cy="467995"/>
          </a:xfrm>
          <a:custGeom>
            <a:avLst/>
            <a:gdLst/>
            <a:ahLst/>
            <a:cxnLst/>
            <a:rect l="l" t="t" r="r" b="b"/>
            <a:pathLst>
              <a:path w="661670" h="467994">
                <a:moveTo>
                  <a:pt x="0" y="0"/>
                </a:moveTo>
                <a:lnTo>
                  <a:pt x="427481" y="0"/>
                </a:lnTo>
                <a:lnTo>
                  <a:pt x="661415" y="233934"/>
                </a:lnTo>
                <a:lnTo>
                  <a:pt x="427481" y="467868"/>
                </a:lnTo>
                <a:lnTo>
                  <a:pt x="0" y="467868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4983" y="914781"/>
            <a:ext cx="12170410" cy="570547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370"/>
              </a:spcBef>
              <a:tabLst>
                <a:tab pos="331216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名词解释：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《白毛女》	</a:t>
            </a:r>
            <a:r>
              <a:rPr sz="3600" b="1" baseline="19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</a:t>
            </a:r>
            <a:endParaRPr sz="3600" b="1" baseline="19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500">
              <a:lnSpc>
                <a:spcPct val="100000"/>
              </a:lnSpc>
              <a:spcBef>
                <a:spcPts val="127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①40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年代创作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解放区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新歌剧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5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②延安鲁迅艺术学院集体创作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贺敬之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笔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500">
              <a:lnSpc>
                <a:spcPct val="100000"/>
              </a:lnSpc>
              <a:spcBef>
                <a:spcPts val="1445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③塑造了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喜儿等形象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，表现“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旧社会把人变成鬼，新社会把鬼变成人”</a:t>
            </a:r>
            <a:r>
              <a:rPr sz="2400" b="1" spc="-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的主题。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500">
              <a:lnSpc>
                <a:spcPct val="100000"/>
              </a:lnSpc>
              <a:spcBef>
                <a:spcPts val="276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新歌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剧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《白毛女》的艺术特色：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51535" indent="-788670">
              <a:lnSpc>
                <a:spcPct val="100000"/>
              </a:lnSpc>
              <a:spcBef>
                <a:spcPts val="1275"/>
              </a:spcBef>
              <a:buSzPct val="96000"/>
              <a:buAutoNum type="arabicPlain"/>
              <a:tabLst>
                <a:tab pos="85153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《白毛女》继承了秧歌剧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长于抒情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的特点，精心设计了一系列精彩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抒情唱段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500" marR="337185">
              <a:lnSpc>
                <a:spcPts val="4320"/>
              </a:lnSpc>
              <a:spcBef>
                <a:spcPts val="385"/>
              </a:spcBef>
              <a:buSzPct val="96000"/>
              <a:buAutoNum type="arabicPlain"/>
              <a:tabLst>
                <a:tab pos="85153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参照中国古典戏曲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歌唱、吟诵、道白相结</a:t>
            </a:r>
            <a:r>
              <a:rPr sz="2400" b="1" spc="-2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的手段，适当安排剧中人物的道白，以 推进剧情，适合大众欣赏习惯；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500" marR="30480">
              <a:lnSpc>
                <a:spcPts val="4320"/>
              </a:lnSpc>
              <a:buSzPct val="96000"/>
              <a:buAutoNum type="arabicPlain"/>
              <a:tabLst>
                <a:tab pos="851535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鉴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了西洋歌剧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齐唱、重唱、合唱、伴</a:t>
            </a:r>
            <a:r>
              <a:rPr sz="2400" b="1" spc="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唱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的形式以及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音乐的戏剧性、性格</a:t>
            </a:r>
            <a:r>
              <a:rPr sz="2400" b="1" spc="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的传统， 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在广泛的继承借鉴中创造了新型现代民族歌剧的经典。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1680" y="462153"/>
            <a:ext cx="39636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31645" algn="l"/>
              </a:tabLst>
            </a:pPr>
            <a:r>
              <a:rPr spc="-5" dirty="0"/>
              <a:t>3</a:t>
            </a:r>
            <a:r>
              <a:rPr spc="-15" dirty="0"/>
              <a:t>.</a:t>
            </a:r>
            <a:r>
              <a:rPr spc="-5" dirty="0"/>
              <a:t>3</a:t>
            </a:r>
            <a:r>
              <a:rPr spc="10" dirty="0"/>
              <a:t> </a:t>
            </a:r>
            <a:r>
              <a:rPr spc="-5" dirty="0"/>
              <a:t>第三节</a:t>
            </a:r>
            <a:r>
              <a:rPr dirty="0"/>
              <a:t>	</a:t>
            </a:r>
            <a:r>
              <a:rPr spc="-5" dirty="0"/>
              <a:t>解放区文学创作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741680" y="157352"/>
            <a:ext cx="1141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3.3.1</a:t>
            </a:r>
            <a:r>
              <a:rPr sz="1400" dirty="0">
                <a:solidFill>
                  <a:srgbClr val="5F5F5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一、概述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10616" y="806577"/>
            <a:ext cx="2016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92860" algn="l"/>
              </a:tabLst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（二）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诗歌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87777" y="69876"/>
            <a:ext cx="2993090" cy="818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36302" y="1137666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685800" y="0"/>
                </a:moveTo>
                <a:lnTo>
                  <a:pt x="0" y="0"/>
                </a:lnTo>
                <a:lnTo>
                  <a:pt x="0" y="502920"/>
                </a:lnTo>
                <a:lnTo>
                  <a:pt x="685800" y="502920"/>
                </a:lnTo>
                <a:lnTo>
                  <a:pt x="937259" y="251460"/>
                </a:lnTo>
                <a:lnTo>
                  <a:pt x="6858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36302" y="1137666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0" y="0"/>
                </a:moveTo>
                <a:lnTo>
                  <a:pt x="685800" y="0"/>
                </a:lnTo>
                <a:lnTo>
                  <a:pt x="937259" y="251460"/>
                </a:lnTo>
                <a:lnTo>
                  <a:pt x="685800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739" y="1180541"/>
            <a:ext cx="10962005" cy="5069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10165">
              <a:lnSpc>
                <a:spcPts val="2575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575"/>
              </a:lnSpc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、早期（文艺座谈会之前）：朗诵诗、街头诗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光未然《黄河大合唱》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2、后期：新民歌、“快板诗”、歌谣体新诗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、歌谣体新诗：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90905" indent="-789305">
              <a:lnSpc>
                <a:spcPct val="100000"/>
              </a:lnSpc>
              <a:spcBef>
                <a:spcPts val="2015"/>
              </a:spcBef>
              <a:buSzPct val="96000"/>
              <a:buFont typeface="΢"/>
              <a:buAutoNum type="arabicPlain"/>
              <a:tabLst>
                <a:tab pos="891540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基本特点：内容的歌颂性，诗人的代言性，表现的叙事性，语言的口语性，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460500">
              <a:lnSpc>
                <a:spcPct val="100000"/>
              </a:lnSpc>
              <a:spcBef>
                <a:spcPts val="202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形式的民谣化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90905" indent="-789305">
              <a:lnSpc>
                <a:spcPct val="100000"/>
              </a:lnSpc>
              <a:spcBef>
                <a:spcPts val="2015"/>
              </a:spcBef>
              <a:buSzPct val="96000"/>
              <a:buFont typeface="΢"/>
              <a:buAutoNum type="arabicPlain" startAt="2"/>
              <a:tabLst>
                <a:tab pos="891540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主要作品：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李季《王贵与李香香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阮章竞《漳河水》、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460500">
              <a:lnSpc>
                <a:spcPct val="100000"/>
              </a:lnSpc>
              <a:spcBef>
                <a:spcPts val="202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张志民《王九诉苦》、田间《戎冠秀》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、抒情诗：何其芳《夜歌和白天的歌》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31645" algn="l"/>
              </a:tabLst>
            </a:pPr>
            <a:r>
              <a:rPr spc="-5" dirty="0"/>
              <a:t>3</a:t>
            </a:r>
            <a:r>
              <a:rPr spc="-15" dirty="0"/>
              <a:t>.</a:t>
            </a:r>
            <a:r>
              <a:rPr spc="-5" dirty="0"/>
              <a:t>3</a:t>
            </a:r>
            <a:r>
              <a:rPr spc="5" dirty="0"/>
              <a:t> </a:t>
            </a:r>
            <a:r>
              <a:rPr spc="-5" dirty="0"/>
              <a:t>第三节</a:t>
            </a:r>
            <a:r>
              <a:rPr dirty="0"/>
              <a:t>	</a:t>
            </a:r>
            <a:r>
              <a:rPr spc="-5" dirty="0"/>
              <a:t>解放区文学创作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18059" y="129285"/>
            <a:ext cx="977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3.3.1</a:t>
            </a:r>
            <a:r>
              <a:rPr sz="1200" dirty="0">
                <a:solidFill>
                  <a:srgbClr val="5F5F5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一、概述</a:t>
            </a:r>
            <a:endParaRPr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46785" y="890270"/>
            <a:ext cx="90690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《保卫黄河》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朗诵词：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但是，中华民族的儿女啊，谁愿意像猪羊一般任人宰割？我们抱定必胜的决心，保卫黄河！保卫华北！保卫全中国！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多声部合唱：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风在吼。马在叫。黄河在咆哮。黄河在咆哮。河西山冈万丈高。河东河北高粱熟了。万山丛中，抗日英雄真不少！青纱帐里，游击健儿逞英豪！端起了土枪洋枪，挥动着大刀长矛，保卫家乡！保卫黄河！保卫华北！保卫全中国！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1368" y="1058417"/>
            <a:ext cx="163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（三）</a:t>
            </a:r>
            <a:r>
              <a:rPr sz="2400" b="1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小说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1680209"/>
            <a:ext cx="12040870" cy="4703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 indent="-252730">
              <a:lnSpc>
                <a:spcPct val="100000"/>
              </a:lnSpc>
              <a:spcBef>
                <a:spcPts val="100"/>
              </a:spcBef>
              <a:buSzPct val="96000"/>
              <a:buFont typeface="΢"/>
              <a:buAutoNum type="arabicPeriod"/>
              <a:tabLst>
                <a:tab pos="26543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早期（文艺座谈会之前）：丁玲《我在霞村的时候》、《在医院中》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64795" indent="-252730">
              <a:lnSpc>
                <a:spcPct val="100000"/>
              </a:lnSpc>
              <a:spcBef>
                <a:spcPts val="2015"/>
              </a:spcBef>
              <a:buSzPct val="96000"/>
              <a:buFont typeface="΢"/>
              <a:buAutoNum type="arabicPeriod"/>
              <a:tabLst>
                <a:tab pos="265430" algn="l"/>
              </a:tabLst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后期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：（1）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部队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刘白羽《政治委员》《无敌三勇士》《战火纷飞》、华山《鸡毛信》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90905" lvl="1" indent="-789305">
              <a:lnSpc>
                <a:spcPct val="100000"/>
              </a:lnSpc>
              <a:spcBef>
                <a:spcPts val="2020"/>
              </a:spcBef>
              <a:buSzPct val="96000"/>
              <a:buFont typeface="΢"/>
              <a:buAutoNum type="arabicPlain" startAt="2"/>
              <a:tabLst>
                <a:tab pos="89154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章回体抗日题材（解放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最早出现的中长篇小说）：《洋铁桶的故事》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《吕梁英雄传》（</a:t>
            </a:r>
            <a:r>
              <a:rPr sz="18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作者是马烽、西</a:t>
            </a:r>
            <a:r>
              <a:rPr sz="1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戎</a:t>
            </a:r>
            <a:r>
              <a:rPr sz="18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8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最早出现的表现新的人民英雄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）、《新儿女英雄传》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168275" lvl="1" indent="89535">
              <a:lnSpc>
                <a:spcPct val="150000"/>
              </a:lnSpc>
              <a:spcBef>
                <a:spcPts val="575"/>
              </a:spcBef>
              <a:buSzPct val="96000"/>
              <a:buFont typeface="΢"/>
              <a:buAutoNum type="arabicPlain" startAt="3"/>
              <a:tabLst>
                <a:tab pos="891540" algn="l"/>
              </a:tabLst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农村改革：丁玲《太阳照在桑干河上》周立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《暴风骤雨》（郭全海）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获苏联斯大 林文学奖金二、三等奖。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90905" lvl="1" indent="-789305">
              <a:lnSpc>
                <a:spcPct val="100000"/>
              </a:lnSpc>
              <a:spcBef>
                <a:spcPts val="2020"/>
              </a:spcBef>
              <a:buClr>
                <a:srgbClr val="000000"/>
              </a:buClr>
              <a:buSzPct val="96000"/>
              <a:buFont typeface="΢"/>
              <a:buAutoNum type="arabicPlain" startAt="3"/>
              <a:tabLst>
                <a:tab pos="891540" algn="l"/>
              </a:tabLst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工业建设：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草明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《原动力》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（四）</a:t>
            </a:r>
            <a:r>
              <a:rPr sz="2400" b="1" spc="-2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散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：报告文学、速写和文艺通讯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反应抗日根据地和解放区军民生活。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87777" y="69876"/>
            <a:ext cx="2993090" cy="818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20873" y="1122425"/>
            <a:ext cx="632460" cy="408940"/>
          </a:xfrm>
          <a:custGeom>
            <a:avLst/>
            <a:gdLst/>
            <a:ahLst/>
            <a:cxnLst/>
            <a:rect l="l" t="t" r="r" b="b"/>
            <a:pathLst>
              <a:path w="632460" h="408940">
                <a:moveTo>
                  <a:pt x="428244" y="0"/>
                </a:moveTo>
                <a:lnTo>
                  <a:pt x="0" y="0"/>
                </a:lnTo>
                <a:lnTo>
                  <a:pt x="0" y="408432"/>
                </a:lnTo>
                <a:lnTo>
                  <a:pt x="428244" y="408432"/>
                </a:lnTo>
                <a:lnTo>
                  <a:pt x="632459" y="204215"/>
                </a:lnTo>
                <a:lnTo>
                  <a:pt x="42824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20873" y="1122425"/>
            <a:ext cx="632460" cy="408940"/>
          </a:xfrm>
          <a:custGeom>
            <a:avLst/>
            <a:gdLst/>
            <a:ahLst/>
            <a:cxnLst/>
            <a:rect l="l" t="t" r="r" b="b"/>
            <a:pathLst>
              <a:path w="632460" h="408940">
                <a:moveTo>
                  <a:pt x="0" y="0"/>
                </a:moveTo>
                <a:lnTo>
                  <a:pt x="428244" y="0"/>
                </a:lnTo>
                <a:lnTo>
                  <a:pt x="632459" y="204215"/>
                </a:lnTo>
                <a:lnTo>
                  <a:pt x="428244" y="408432"/>
                </a:lnTo>
                <a:lnTo>
                  <a:pt x="0" y="408432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20188" y="1117803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1718" y="446659"/>
            <a:ext cx="39655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31645" algn="l"/>
              </a:tabLst>
            </a:pPr>
            <a:r>
              <a:rPr spc="-5" dirty="0"/>
              <a:t>3</a:t>
            </a:r>
            <a:r>
              <a:rPr spc="-15" dirty="0"/>
              <a:t>.</a:t>
            </a:r>
            <a:r>
              <a:rPr spc="-5" dirty="0"/>
              <a:t>3</a:t>
            </a:r>
            <a:r>
              <a:rPr spc="5" dirty="0"/>
              <a:t> </a:t>
            </a:r>
            <a:r>
              <a:rPr spc="-5" dirty="0"/>
              <a:t>第三节</a:t>
            </a:r>
            <a:r>
              <a:rPr dirty="0"/>
              <a:t>	</a:t>
            </a:r>
            <a:r>
              <a:rPr spc="-5" dirty="0"/>
              <a:t>解放区文学创作</a:t>
            </a:r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741680" y="157352"/>
            <a:ext cx="1141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3.3.1</a:t>
            </a:r>
            <a:r>
              <a:rPr sz="1400" dirty="0">
                <a:solidFill>
                  <a:srgbClr val="5F5F5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一、概述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62152" y="2033142"/>
            <a:ext cx="8340090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解放区最早出现的表现新的人民英雄的长篇章回体小说是（</a:t>
            </a:r>
            <a:r>
              <a:rPr sz="2400" spc="-62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《高干大》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《吕梁英雄传》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575935">
              <a:lnSpc>
                <a:spcPct val="15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《新儿女英雄传》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《赶车传》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62152" y="2033142"/>
            <a:ext cx="8340090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解放区最早出现的表现新的人民英雄的长篇章回体小说是（</a:t>
            </a:r>
            <a:r>
              <a:rPr sz="2400" spc="-62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《高干大》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《吕梁英雄传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r>
              <a:rPr sz="2400" b="1" spc="-53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（作者是马烽、西戎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575935">
              <a:lnSpc>
                <a:spcPct val="15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《新儿女英雄传》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《赶车传》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3837" y="3012185"/>
            <a:ext cx="10999470" cy="2613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传奇性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的故事，及弥漫其中</a:t>
            </a:r>
            <a:r>
              <a:rPr sz="2400" b="1" spc="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梦魇般氛围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，擅长叙说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“家史性”故事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②有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丑恶的人性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展示，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两性关系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性心理、性变态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、人格分裂等是其常写题材；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200000"/>
              </a:lnSpc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③将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中外古今优秀传统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熔于一炉、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纯文学与通俗文学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各自优长汇于一身，将小说推 </a:t>
            </a: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雅俗融合的境界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3988" y="424688"/>
            <a:ext cx="3076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9640" algn="l"/>
              </a:tabLst>
            </a:pPr>
            <a:r>
              <a:rPr sz="2400" dirty="0"/>
              <a:t>3</a:t>
            </a:r>
            <a:r>
              <a:rPr sz="2400" spc="-10" dirty="0"/>
              <a:t>.</a:t>
            </a:r>
            <a:r>
              <a:rPr sz="2400" dirty="0"/>
              <a:t>2</a:t>
            </a:r>
            <a:r>
              <a:rPr sz="2400" spc="-10" dirty="0"/>
              <a:t>.</a:t>
            </a:r>
            <a:r>
              <a:rPr sz="2400" dirty="0"/>
              <a:t>4	张爱玲、张恨水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034016" y="25907"/>
            <a:ext cx="2118360" cy="1020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123931" y="2886455"/>
            <a:ext cx="969264" cy="530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48421" y="1558289"/>
            <a:ext cx="887094" cy="502920"/>
          </a:xfrm>
          <a:custGeom>
            <a:avLst/>
            <a:gdLst/>
            <a:ahLst/>
            <a:cxnLst/>
            <a:rect l="l" t="t" r="r" b="b"/>
            <a:pathLst>
              <a:path w="887095" h="502919">
                <a:moveTo>
                  <a:pt x="635507" y="0"/>
                </a:moveTo>
                <a:lnTo>
                  <a:pt x="0" y="0"/>
                </a:lnTo>
                <a:lnTo>
                  <a:pt x="0" y="502920"/>
                </a:lnTo>
                <a:lnTo>
                  <a:pt x="635507" y="502920"/>
                </a:lnTo>
                <a:lnTo>
                  <a:pt x="886968" y="251460"/>
                </a:lnTo>
                <a:lnTo>
                  <a:pt x="63550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48421" y="1558289"/>
            <a:ext cx="887094" cy="502920"/>
          </a:xfrm>
          <a:custGeom>
            <a:avLst/>
            <a:gdLst/>
            <a:ahLst/>
            <a:cxnLst/>
            <a:rect l="l" t="t" r="r" b="b"/>
            <a:pathLst>
              <a:path w="887095" h="502919">
                <a:moveTo>
                  <a:pt x="0" y="0"/>
                </a:moveTo>
                <a:lnTo>
                  <a:pt x="635507" y="0"/>
                </a:lnTo>
                <a:lnTo>
                  <a:pt x="886968" y="251460"/>
                </a:lnTo>
                <a:lnTo>
                  <a:pt x="635507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3837" y="1615821"/>
            <a:ext cx="8320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02270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张爱玲小说的主要特色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(古典小说的智慧和现代生存体</a:t>
            </a:r>
            <a:r>
              <a:rPr sz="2400" b="1" spc="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验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）	</a:t>
            </a:r>
            <a:r>
              <a:rPr sz="3600" b="1" baseline="2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endParaRPr sz="3600" baseline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6485" y="6520230"/>
            <a:ext cx="30988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95"/>
              </a:lnSpc>
            </a:pPr>
            <a:fld id="{81D60167-4931-47E6-BA6A-407CBD079E47}" type="slidenum">
              <a:rPr sz="1800" dirty="0">
                <a:latin typeface="华文琥珀" panose="02010800040101010101" charset="-122"/>
                <a:cs typeface="华文琥珀" panose="02010800040101010101" charset="-122"/>
              </a:rPr>
            </a:fld>
            <a:endParaRPr sz="1800">
              <a:latin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929741" y="156413"/>
            <a:ext cx="1901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3.2.4四、张爱</a:t>
            </a:r>
            <a:r>
              <a:rPr sz="1400" spc="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玲</a:t>
            </a:r>
            <a:r>
              <a:rPr sz="1400" spc="-1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张恨水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15060" y="2427859"/>
            <a:ext cx="3767454" cy="225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民族新歌剧的里程碑是（</a:t>
            </a:r>
            <a:r>
              <a:rPr sz="2400" spc="-64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12700" marR="1612900">
              <a:lnSpc>
                <a:spcPct val="10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《逼上梁山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《赤叶河》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《兄妹开荒》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《白毛女》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15060" y="2427859"/>
            <a:ext cx="3767454" cy="225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民族新歌剧的里程碑是（</a:t>
            </a:r>
            <a:r>
              <a:rPr sz="2400" spc="-64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12700" marR="1612900">
              <a:lnSpc>
                <a:spcPct val="10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《逼上梁山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《赤叶河》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《兄妹开荒》 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《白毛女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650873" y="2532379"/>
            <a:ext cx="437705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下列不属于新歌剧的作品是（</a:t>
            </a:r>
            <a:r>
              <a:rPr sz="2400" spc="-63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2238375">
              <a:lnSpc>
                <a:spcPct val="150000"/>
              </a:lnSpc>
            </a:pPr>
            <a:r>
              <a:rPr sz="2400" spc="-1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《兄妹开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荒》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《刘胡兰》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《王秀鸾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《赤叶河》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650873" y="2532379"/>
            <a:ext cx="437705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下列不属于新歌剧的作品是（</a:t>
            </a:r>
            <a:r>
              <a:rPr sz="2400" spc="-63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2197735">
              <a:lnSpc>
                <a:spcPct val="150000"/>
              </a:lnSpc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《兄妹开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荒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《刘胡兰》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《王秀鸾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《赤叶河》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92632" y="2466543"/>
            <a:ext cx="7425690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解放区第一部以东北工矿企业复工为题材的作品是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7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5287645">
              <a:lnSpc>
                <a:spcPct val="15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《暴风骤雨》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《原动力》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《高干大》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《种谷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记》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92632" y="2466543"/>
            <a:ext cx="7425690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解放区第一部以东北工矿企业复工为题材的作品是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7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5287645">
              <a:lnSpc>
                <a:spcPct val="15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《暴风骤雨》 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《原动力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《高干大》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《种谷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记》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14752" y="4057238"/>
            <a:ext cx="7601324" cy="91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15060" y="2479928"/>
            <a:ext cx="468185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诗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《黄河大合唱》的作者是（</a:t>
            </a:r>
            <a:r>
              <a:rPr sz="2400" spc="-63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3441700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田间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艾青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光未然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何其芳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115060" y="2479928"/>
            <a:ext cx="468185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诗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《黄河大合唱》的作者是（</a:t>
            </a:r>
            <a:r>
              <a:rPr sz="2400" spc="-63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3421380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田间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艾青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光未然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何其芳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385061" y="1582292"/>
            <a:ext cx="6731000" cy="3970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表现“旧社会把人逼成鬼，新社会把鬼变成人”主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题的歌剧是（</a:t>
            </a:r>
            <a:r>
              <a:rPr sz="2400" spc="-54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《白毛女》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4592955">
              <a:lnSpc>
                <a:spcPct val="20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《夫妻识字》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《血泪仇》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《刘胡兰》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385061" y="1582292"/>
            <a:ext cx="6731000" cy="3970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表现“旧社会把人逼成鬼，新社会把鬼变成人”主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题的歌剧是（</a:t>
            </a:r>
            <a:r>
              <a:rPr sz="2400" spc="-54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白毛女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4592955">
              <a:lnSpc>
                <a:spcPct val="200000"/>
              </a:lnSpc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《夫妻识字》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《血泪仇》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《刘胡兰》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7587" y="424433"/>
            <a:ext cx="41967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3、张爱玲小说的思</a:t>
            </a:r>
            <a:r>
              <a:rPr sz="2600" spc="-15" dirty="0"/>
              <a:t>想</a:t>
            </a:r>
            <a:r>
              <a:rPr sz="2600" dirty="0"/>
              <a:t>内容：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325627" y="829207"/>
            <a:ext cx="9617710" cy="522541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826770" indent="-730885">
              <a:lnSpc>
                <a:spcPct val="100000"/>
              </a:lnSpc>
              <a:spcBef>
                <a:spcPts val="1155"/>
              </a:spcBef>
              <a:buSzPct val="95000"/>
              <a:buAutoNum type="arabicPlain"/>
              <a:tabLst>
                <a:tab pos="827405" algn="l"/>
              </a:tabLst>
            </a:pP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永恒的、普遍的人性，诗意</a:t>
            </a:r>
            <a:r>
              <a:rPr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</a:t>
            </a: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抽象。</a:t>
            </a:r>
            <a:endParaRPr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93700">
              <a:lnSpc>
                <a:spcPct val="100000"/>
              </a:lnSpc>
              <a:spcBef>
                <a:spcPts val="1055"/>
              </a:spcBef>
            </a:pP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上海文化、不注重现实、人生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迷乱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和虚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感。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26770" indent="-730885">
              <a:lnSpc>
                <a:spcPct val="100000"/>
              </a:lnSpc>
              <a:spcBef>
                <a:spcPts val="1060"/>
              </a:spcBef>
              <a:buSzPct val="95000"/>
              <a:buAutoNum type="arabicPlain" startAt="2"/>
              <a:tabLst>
                <a:tab pos="827405" algn="l"/>
              </a:tabLst>
            </a:pP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人性的邪恶。《十八春》曼璐</a:t>
            </a:r>
            <a:endParaRPr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26770" indent="-730885">
              <a:lnSpc>
                <a:spcPct val="100000"/>
              </a:lnSpc>
              <a:spcBef>
                <a:spcPts val="1055"/>
              </a:spcBef>
              <a:buSzPct val="95000"/>
              <a:buAutoNum type="arabicPlain" startAt="2"/>
              <a:tabLst>
                <a:tab pos="827405" algn="l"/>
              </a:tabLst>
            </a:pP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现代都市社会的封建性与资</a:t>
            </a:r>
            <a:r>
              <a:rPr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主义</a:t>
            </a:r>
            <a:r>
              <a:rPr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</a:t>
            </a:r>
            <a:r>
              <a:rPr sz="2200" b="1" spc="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盾</a:t>
            </a: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93700">
              <a:lnSpc>
                <a:spcPct val="100000"/>
              </a:lnSpc>
              <a:spcBef>
                <a:spcPts val="1055"/>
              </a:spcBef>
            </a:pP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金钱道德、封建礼教、社会道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30885">
              <a:lnSpc>
                <a:spcPct val="100000"/>
              </a:lnSpc>
              <a:spcBef>
                <a:spcPts val="1060"/>
              </a:spcBef>
              <a:buSzPct val="95000"/>
              <a:buAutoNum type="arabicPlain" startAt="4"/>
              <a:tabLst>
                <a:tab pos="743585" algn="l"/>
              </a:tabLst>
            </a:pP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女性的不幸与毁灭。</a:t>
            </a:r>
            <a:endParaRPr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25120">
              <a:lnSpc>
                <a:spcPct val="100000"/>
              </a:lnSpc>
              <a:spcBef>
                <a:spcPts val="1055"/>
              </a:spcBef>
            </a:pP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也许每一个男子全都有过这样的两个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女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人，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至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少两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4300">
              <a:lnSpc>
                <a:spcPct val="100000"/>
              </a:lnSpc>
              <a:spcBef>
                <a:spcPts val="1055"/>
              </a:spcBef>
            </a:pP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娶了红致瑰，久而久之，红的变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墙上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一抹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蚊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子血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白的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还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是窗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明月</a:t>
            </a:r>
            <a:r>
              <a:rPr sz="2200" b="1" spc="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光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4300">
              <a:lnSpc>
                <a:spcPct val="100000"/>
              </a:lnSpc>
              <a:spcBef>
                <a:spcPts val="1060"/>
              </a:spcBef>
            </a:pP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娶了白玫瑰，白的便是衣服上的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粒饭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粘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子，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的却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心口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的一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颗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朱砂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痣</a:t>
            </a:r>
            <a:r>
              <a:rPr sz="22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30885">
              <a:lnSpc>
                <a:spcPct val="100000"/>
              </a:lnSpc>
              <a:spcBef>
                <a:spcPts val="1055"/>
              </a:spcBef>
              <a:buSzPct val="95000"/>
              <a:buAutoNum type="arabicPlain" startAt="5"/>
              <a:tabLst>
                <a:tab pos="743585" algn="l"/>
              </a:tabLst>
            </a:pP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古典小说的智慧和现代</a:t>
            </a:r>
            <a:r>
              <a:rPr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</a:t>
            </a: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存体</a:t>
            </a:r>
            <a:r>
              <a:rPr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</a:t>
            </a:r>
            <a:r>
              <a:rPr sz="2200" b="1" spc="-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93700">
              <a:lnSpc>
                <a:spcPct val="100000"/>
              </a:lnSpc>
              <a:spcBef>
                <a:spcPts val="1055"/>
              </a:spcBef>
            </a:pP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小事情、大世界；古典笔调、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代精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；精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致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潇洒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简练</a:t>
            </a:r>
            <a:r>
              <a:rPr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2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语言。</a:t>
            </a:r>
            <a:endParaRPr sz="2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33304" y="4480558"/>
            <a:ext cx="1756409" cy="2320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63328" y="25907"/>
            <a:ext cx="2289048" cy="110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04815" y="466171"/>
            <a:ext cx="717803" cy="392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29741" y="156413"/>
            <a:ext cx="1901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3.2.4四、张爱</a:t>
            </a:r>
            <a:r>
              <a:rPr sz="1400" spc="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玲</a:t>
            </a:r>
            <a:r>
              <a:rPr sz="1400" spc="-1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张恨水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6485" y="6520230"/>
            <a:ext cx="30988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95"/>
              </a:lnSpc>
            </a:pPr>
            <a:fld id="{81D60167-4931-47E6-BA6A-407CBD079E47}" type="slidenum">
              <a:rPr sz="1800" dirty="0">
                <a:latin typeface="华文琥珀" panose="02010800040101010101" charset="-122"/>
                <a:cs typeface="华文琥珀" panose="02010800040101010101" charset="-122"/>
              </a:rPr>
            </a:fld>
            <a:endParaRPr sz="1800">
              <a:latin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8365" y="361315"/>
            <a:ext cx="9474200" cy="495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1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50000"/>
              </a:lnSpc>
              <a:spcBef>
                <a:spcPts val="1635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延安文艺座谈会后，文艺工作者致力于秧歌剧的改造创新。下列作品中 属于新秧歌剧的有（</a:t>
            </a:r>
            <a:r>
              <a:rPr sz="2400" spc="-54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7031355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spc="-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《夫妻识字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《牛永贵挂彩》 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《兄妹开荒》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spc="-3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《逼上梁山》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40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《三打祝家庄》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8365" y="361315"/>
            <a:ext cx="9474200" cy="495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真 题 演</a:t>
            </a:r>
            <a:r>
              <a:rPr sz="2400" b="1" spc="-15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50000"/>
              </a:lnSpc>
              <a:spcBef>
                <a:spcPts val="1635"/>
              </a:spcBef>
            </a:pP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延安文艺座谈会后，文艺工作者致力于秧歌剧的改造创新。下列作品中 属于新秧歌剧的有（</a:t>
            </a:r>
            <a:r>
              <a:rPr sz="2400" spc="-545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6988810">
              <a:lnSpc>
                <a:spcPct val="15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A: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《夫妻识字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《牛永贵挂彩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C: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《兄妹开荒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spc="-30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《逼上梁山》 </a:t>
            </a:r>
            <a:r>
              <a:rPr sz="2400" spc="-5" dirty="0">
                <a:solidFill>
                  <a:srgbClr val="1F2C3C"/>
                </a:solidFill>
                <a:latin typeface="Arial" panose="020B0604020202020204"/>
                <a:cs typeface="Arial" panose="020B0604020202020204"/>
              </a:rPr>
              <a:t>E:</a:t>
            </a:r>
            <a:r>
              <a:rPr sz="2400" dirty="0">
                <a:solidFill>
                  <a:srgbClr val="1F2C3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《三打祝家庄》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88365" y="1118361"/>
            <a:ext cx="6360160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</a:pPr>
            <a:r>
              <a:rPr sz="3600" spc="-15" baseline="-2000" dirty="0">
                <a:latin typeface="Arial" panose="020B0604020202020204"/>
                <a:cs typeface="Arial" panose="020B0604020202020204"/>
              </a:rPr>
              <a:t>1942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年以后，解放区章回体形式的小说有（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4510405" algn="just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《高干大》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《种谷记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《原动力》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612515">
              <a:lnSpc>
                <a:spcPts val="4320"/>
              </a:lnSpc>
              <a:spcBef>
                <a:spcPts val="38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《吕梁英雄传》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《新儿女英雄传》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88365" y="1118361"/>
            <a:ext cx="6360160" cy="365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</a:pPr>
            <a:r>
              <a:rPr sz="3600" spc="-15" baseline="-2000" dirty="0">
                <a:latin typeface="Arial" panose="020B0604020202020204"/>
                <a:cs typeface="Arial" panose="020B0604020202020204"/>
              </a:rPr>
              <a:t>1942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年以后，解放区章回体形式的小说有（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12700" marR="4510405" algn="just">
              <a:lnSpc>
                <a:spcPct val="150000"/>
              </a:lnSpc>
              <a:spcBef>
                <a:spcPts val="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《高干大》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《种谷记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《原动力》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585210">
              <a:lnSpc>
                <a:spcPts val="4320"/>
              </a:lnSpc>
              <a:spcBef>
                <a:spcPts val="380"/>
              </a:spcBef>
            </a:pP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D: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《吕梁英雄传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 </a:t>
            </a:r>
            <a:r>
              <a:rPr sz="2400" b="1" spc="-5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4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《新儿女英雄传</a:t>
            </a:r>
            <a:r>
              <a:rPr sz="2400" b="1" spc="-10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88365" y="1300937"/>
            <a:ext cx="6206490" cy="323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下列不符合《白毛女》创作情况的一项是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2544445">
              <a:lnSpc>
                <a:spcPct val="178000"/>
              </a:lnSpc>
              <a:spcBef>
                <a:spcPts val="630"/>
              </a:spcBef>
            </a:pPr>
            <a:r>
              <a:rPr sz="3600" spc="-7" baseline="-2000" dirty="0">
                <a:latin typeface="Arial" panose="020B0604020202020204"/>
                <a:cs typeface="Arial" panose="020B0604020202020204"/>
              </a:rPr>
              <a:t>A</a:t>
            </a:r>
            <a:r>
              <a:rPr sz="3600" baseline="-20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根据民间故事加工、改编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B: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阮章竞、丁毅执笔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贺敬之、丁毅执笔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采用了民歌、小调和地方戏曲的曲调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066" y="36131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</a:rPr>
              <a:t>真 题 演</a:t>
            </a:r>
            <a:r>
              <a:rPr sz="2400" spc="-1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练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88365" y="1300937"/>
            <a:ext cx="6206490" cy="323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下列不符合《白毛女》创作情况的一项是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spc="-5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600" spc="-7" baseline="-2000" dirty="0">
                <a:latin typeface="Arial" panose="020B0604020202020204"/>
                <a:cs typeface="Arial" panose="020B0604020202020204"/>
              </a:rPr>
              <a:t>A: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根据民间故事加工、改编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255"/>
              </a:spcBef>
            </a:pPr>
            <a:r>
              <a:rPr sz="2400" b="1" spc="-10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400" b="1" dirty="0">
                <a:solidFill>
                  <a:srgbClr val="C00000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阮章竞、丁毅执笔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400" dirty="0">
                <a:latin typeface="Arial" panose="020B0604020202020204"/>
                <a:cs typeface="Arial" panose="020B0604020202020204"/>
              </a:rPr>
              <a:t>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贺敬之、丁毅执笔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D: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采用了民歌、小调和地方戏曲的曲调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5019" y="477977"/>
            <a:ext cx="2057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3.3.2</a:t>
            </a:r>
            <a:r>
              <a:rPr sz="2800" spc="-95" dirty="0"/>
              <a:t> </a:t>
            </a:r>
            <a:r>
              <a:rPr sz="2800" spc="-10" dirty="0"/>
              <a:t>赵树理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56159" y="1141603"/>
            <a:ext cx="6910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作者简介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：赵树理，原名赵树礼。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“山药蛋派”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159" y="1763395"/>
            <a:ext cx="2033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主要作品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159" y="2385440"/>
            <a:ext cx="11698605" cy="2894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1）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成名作《小二黑结婚》（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二诸葛、三仙姑、小芹、金旺、</a:t>
            </a:r>
            <a:r>
              <a:rPr sz="2000" b="1" spc="-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兴</a:t>
            </a:r>
            <a:r>
              <a:rPr sz="2000" b="1" spc="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旺</a:t>
            </a:r>
            <a:r>
              <a:rPr sz="2400" b="1" spc="-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自由恋爱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26770">
              <a:lnSpc>
                <a:spcPct val="100000"/>
              </a:lnSpc>
              <a:spcBef>
                <a:spcPts val="2015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中篇小说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《李有才板话》</a:t>
            </a:r>
            <a:r>
              <a:rPr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（李有才、小顺、小保</a:t>
            </a:r>
            <a:r>
              <a:rPr sz="2000" b="1" spc="-1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sz="2400" b="1" spc="-1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针对农村工作难以结合实际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54990">
              <a:lnSpc>
                <a:spcPct val="100000"/>
              </a:lnSpc>
              <a:spcBef>
                <a:spcPts val="202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2）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长篇小说《李家庄的变迁》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第一部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长篇小说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、《三里湾》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2235">
              <a:lnSpc>
                <a:spcPct val="100000"/>
              </a:lnSpc>
              <a:spcBef>
                <a:spcPts val="2015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短篇小说《孟祥英翻身》、《邪不压正》、《福贵》、《传家宝》、《田寡妇看瓜》等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、题材：赵树理的小说多是“问题小说”，即他在工作中发现的问题。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59217" y="55062"/>
            <a:ext cx="2727985" cy="734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48533" y="1620774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684276" y="0"/>
                </a:moveTo>
                <a:lnTo>
                  <a:pt x="0" y="0"/>
                </a:lnTo>
                <a:lnTo>
                  <a:pt x="0" y="502920"/>
                </a:lnTo>
                <a:lnTo>
                  <a:pt x="684276" y="502920"/>
                </a:lnTo>
                <a:lnTo>
                  <a:pt x="935736" y="251460"/>
                </a:lnTo>
                <a:lnTo>
                  <a:pt x="68427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48533" y="1620774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0" y="0"/>
                </a:moveTo>
                <a:lnTo>
                  <a:pt x="684276" y="0"/>
                </a:lnTo>
                <a:lnTo>
                  <a:pt x="935736" y="251460"/>
                </a:lnTo>
                <a:lnTo>
                  <a:pt x="684276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86532" y="166458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327456" y="133858"/>
            <a:ext cx="13182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3.3.2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二、赵树理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82575" y="899795"/>
            <a:ext cx="1162685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1942年，山西某抗日根据地的山村刘家峻里，能干帅气的民兵队长小二黑与同村聪明伶俐的姑娘于小芹相爱了，村里的人们都认为这是最般配的一对。但是小二黑的父亲“二诸葛’’和小芹的母亲“三仙姑”，这村里的两位神仙却反对他们的结合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二诸葛”是个抬手动脚都要论一论阴阳八卦的人，绰号“不宜栽种”。他说小二黑和小芹命相不对。一贯风流的“三仙姑”绰号“米烂了”，是村里有名的“老来俏”。她喜欢笼络一帮青年在自己周围，青年们却喜欢和她女儿小芹在一起，这让三仙姑心里很不对味。小二黑这个孩子在三仙姑看来好像鲜果，可惜多一个小芹，就没了自己的份。因此她给小芹找了个死了老婆的退职军官，收了人家不少彩礼，并说这是前世姻缘。“二诸葛”也为小二黑寻下一个八九岁的小姑娘作童养媳。但两个恋爱中的青年却不认账。小二黑对父说：“你愿意养你就养，反正我不要。”小芹把母亲收的彩礼扔了一地，对母亲说：“我不管！谁收了人家的东西谁跟人家走！”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村里的恶霸金旺兄弟伪装积极混进了村政府，兴旺被选为武委会主任，金旺被选为村政委员，连金旺老婆也被选为妇救会主席。村里的事几乎由他们两个人调遣，大家对他两个虽是恨之入骨，可是谁也不敢说半句话，都恐怕扳不倒他们，自己吃亏。金旺对小芹的美貌早已垂涎三尺，但自从碰了小芹的钉子以后，怀恨在心，总想设法报一报仇。一天晚上，小二黑和小芹相约到村外的砖窑里商量第二天到区上登记。他们悄悄尾随而来，将这对情人双双拿住，企图诬告他们。小二黑却一点也没有畏惧，他是理直气壮的，因为他“打听过区上的同志，人家说只要男女本人愿意，就能到区上登，别人谁也做不了主”。果不其然，一到区上，两个人就被放了，倒是金旺兄弟两个被押了起来，区上早就听说他们为非作歹，不是东西。两个神仙也被传了来，“二诸葛”拼命哀求区上，不要让小二黑和小芹结婚，说命相不对是一辈子的大事。然而如今这一套老迷信可是越来越不时兴了，经过领导的教育，“二诸葛”只好收起那一套阴阳八卦之说。 “三仙姑”到区上来却出现了戏剧性的场面：她那一身老妖精似的花里胡哨的打扮引起了众人的围观，直把她窘得恨不得找个地缝钻进去。惭愧尚且无暇，自然再顾不上反对儿女的婚事了。小二黑和小芹幸福地结了婚。两位“神仙”也多了个新绰号：三仙姑叫‘常世姻缘”，二诸葛叫‘‘命相不对”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1161" y="469773"/>
            <a:ext cx="2058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3.3.2</a:t>
            </a:r>
            <a:r>
              <a:rPr sz="2800" spc="-80" dirty="0"/>
              <a:t> </a:t>
            </a:r>
            <a:r>
              <a:rPr sz="2800" spc="-5" dirty="0"/>
              <a:t>赵树理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4653534" y="1578102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684276" y="0"/>
                </a:moveTo>
                <a:lnTo>
                  <a:pt x="0" y="0"/>
                </a:lnTo>
                <a:lnTo>
                  <a:pt x="0" y="502920"/>
                </a:lnTo>
                <a:lnTo>
                  <a:pt x="684276" y="502920"/>
                </a:lnTo>
                <a:lnTo>
                  <a:pt x="935736" y="251460"/>
                </a:lnTo>
                <a:lnTo>
                  <a:pt x="6842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53534" y="1578102"/>
            <a:ext cx="935990" cy="502920"/>
          </a:xfrm>
          <a:custGeom>
            <a:avLst/>
            <a:gdLst/>
            <a:ahLst/>
            <a:cxnLst/>
            <a:rect l="l" t="t" r="r" b="b"/>
            <a:pathLst>
              <a:path w="935989" h="502919">
                <a:moveTo>
                  <a:pt x="0" y="0"/>
                </a:moveTo>
                <a:lnTo>
                  <a:pt x="684276" y="0"/>
                </a:lnTo>
                <a:lnTo>
                  <a:pt x="935736" y="251460"/>
                </a:lnTo>
                <a:lnTo>
                  <a:pt x="684276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4481" y="1621028"/>
            <a:ext cx="7037705" cy="273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9725" algn="l"/>
              </a:tabLst>
            </a:pPr>
            <a:r>
              <a:rPr sz="3600" b="1" baseline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名词解释：</a:t>
            </a:r>
            <a:r>
              <a:rPr sz="3600" b="1" baseline="1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《小二黑结婚》	</a:t>
            </a: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①四十年代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赵树理的小说成名作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②写解放区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青年男女小二黑和小芹的自由恋爱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故事；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</a:pPr>
            <a:r>
              <a:rPr sz="2400" b="1" spc="-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③创造了一种新的</a:t>
            </a:r>
            <a:r>
              <a:rPr sz="2400" b="1" spc="-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评书体的小说形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76485" y="6468390"/>
            <a:ext cx="319405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327456" y="133858"/>
            <a:ext cx="13182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3.3.2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二、赵树理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56" y="362711"/>
            <a:ext cx="99059" cy="484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00" y="362711"/>
            <a:ext cx="97536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571488"/>
            <a:ext cx="12192000" cy="287020"/>
          </a:xfrm>
          <a:custGeom>
            <a:avLst/>
            <a:gdLst/>
            <a:ahLst/>
            <a:cxnLst/>
            <a:rect l="l" t="t" r="r" b="b"/>
            <a:pathLst>
              <a:path w="12192000" h="287020">
                <a:moveTo>
                  <a:pt x="12144248" y="0"/>
                </a:moveTo>
                <a:lnTo>
                  <a:pt x="47746" y="0"/>
                </a:lnTo>
                <a:lnTo>
                  <a:pt x="29161" y="3751"/>
                </a:lnTo>
                <a:lnTo>
                  <a:pt x="13984" y="13984"/>
                </a:lnTo>
                <a:lnTo>
                  <a:pt x="3752" y="29162"/>
                </a:lnTo>
                <a:lnTo>
                  <a:pt x="0" y="47751"/>
                </a:lnTo>
                <a:lnTo>
                  <a:pt x="0" y="286511"/>
                </a:lnTo>
                <a:lnTo>
                  <a:pt x="12192000" y="286511"/>
                </a:lnTo>
                <a:lnTo>
                  <a:pt x="12192000" y="47751"/>
                </a:lnTo>
                <a:lnTo>
                  <a:pt x="12188253" y="29162"/>
                </a:lnTo>
                <a:lnTo>
                  <a:pt x="12178030" y="13984"/>
                </a:lnTo>
                <a:lnTo>
                  <a:pt x="12162853" y="3751"/>
                </a:lnTo>
                <a:lnTo>
                  <a:pt x="1214424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477977"/>
            <a:ext cx="2057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3.3.2</a:t>
            </a:r>
            <a:r>
              <a:rPr sz="2800" spc="-90" dirty="0"/>
              <a:t> </a:t>
            </a:r>
            <a:r>
              <a:rPr sz="2800" spc="-10" dirty="0"/>
              <a:t>赵树理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18059" y="1162939"/>
            <a:ext cx="5690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4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赵树理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2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中国现代小说民族化的贡献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18059" y="1507108"/>
            <a:ext cx="11484610" cy="451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buSzPct val="96000"/>
              <a:buAutoNum type="arabicPlain"/>
              <a:tabLst>
                <a:tab pos="801370" algn="l"/>
              </a:tabLst>
            </a:pPr>
            <a:r>
              <a:rPr b="1" dirty="0">
                <a:ea typeface="微软雅黑" panose="020B0503020204020204" charset="-122"/>
              </a:rPr>
              <a:t>在</a:t>
            </a:r>
            <a:r>
              <a:rPr b="1" spc="5" dirty="0">
                <a:solidFill>
                  <a:srgbClr val="C00000"/>
                </a:solidFill>
                <a:ea typeface="微软雅黑" panose="020B0503020204020204" charset="-122"/>
              </a:rPr>
              <a:t>小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说写法</a:t>
            </a:r>
            <a:r>
              <a:rPr b="1" dirty="0">
                <a:ea typeface="微软雅黑" panose="020B0503020204020204" charset="-122"/>
              </a:rPr>
              <a:t>上，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借鉴</a:t>
            </a:r>
            <a:r>
              <a:rPr b="1" dirty="0">
                <a:ea typeface="微软雅黑" panose="020B0503020204020204" charset="-122"/>
              </a:rPr>
              <a:t>了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中国传统评书或章回体小说</a:t>
            </a:r>
            <a:r>
              <a:rPr b="1" dirty="0">
                <a:ea typeface="微软雅黑" panose="020B0503020204020204" charset="-122"/>
              </a:rPr>
              <a:t>注重故事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连贯和完整</a:t>
            </a:r>
            <a:r>
              <a:rPr b="1" dirty="0">
                <a:ea typeface="微软雅黑" panose="020B0503020204020204" charset="-122"/>
              </a:rPr>
              <a:t>的写法， 抛弃了旧的套式，结合表现内容加以革新，较大程度</a:t>
            </a:r>
            <a:r>
              <a:rPr b="1" spc="5" dirty="0">
                <a:ea typeface="微软雅黑" panose="020B0503020204020204" charset="-122"/>
              </a:rPr>
              <a:t>上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适应了中国农民的欣赏习惯。 </a:t>
            </a:r>
            <a:r>
              <a:rPr b="1" dirty="0">
                <a:ea typeface="微软雅黑" panose="020B0503020204020204" charset="-122"/>
              </a:rPr>
              <a:t>推进了中国现代小说的民族化进程。</a:t>
            </a:r>
            <a:endParaRPr b="1" dirty="0">
              <a:ea typeface="微软雅黑" panose="020B0503020204020204" charset="-122"/>
            </a:endParaRPr>
          </a:p>
          <a:p>
            <a:pPr marL="801370" indent="-789305">
              <a:lnSpc>
                <a:spcPct val="100000"/>
              </a:lnSpc>
              <a:spcBef>
                <a:spcPts val="1440"/>
              </a:spcBef>
              <a:buSzPct val="96000"/>
              <a:buAutoNum type="arabicPlain"/>
              <a:tabLst>
                <a:tab pos="802005" algn="l"/>
              </a:tabLst>
            </a:pPr>
            <a:r>
              <a:rPr b="1" spc="-5" dirty="0">
                <a:ea typeface="微软雅黑" panose="020B0503020204020204" charset="-122"/>
              </a:rPr>
              <a:t>在</a:t>
            </a:r>
            <a:r>
              <a:rPr b="1" spc="-5" dirty="0">
                <a:solidFill>
                  <a:srgbClr val="C00000"/>
                </a:solidFill>
                <a:ea typeface="微软雅黑" panose="020B0503020204020204" charset="-122"/>
              </a:rPr>
              <a:t>人物塑造</a:t>
            </a:r>
            <a:r>
              <a:rPr b="1" spc="-5" dirty="0">
                <a:ea typeface="微软雅黑" panose="020B0503020204020204" charset="-122"/>
              </a:rPr>
              <a:t>上，借鉴了中国传统小说的表现手法，既注重在叙述故事中介绍人</a:t>
            </a:r>
            <a:endParaRPr b="1" spc="-5" dirty="0">
              <a:ea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b="1" dirty="0">
                <a:ea typeface="微软雅黑" panose="020B0503020204020204" charset="-122"/>
              </a:rPr>
              <a:t>物，又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注重以人物的行动来揭示人物的性格和心</a:t>
            </a:r>
            <a:r>
              <a:rPr b="1" spc="5" dirty="0">
                <a:solidFill>
                  <a:srgbClr val="C00000"/>
                </a:solidFill>
                <a:ea typeface="微软雅黑" panose="020B0503020204020204" charset="-122"/>
              </a:rPr>
              <a:t>理</a:t>
            </a:r>
            <a:r>
              <a:rPr b="1" dirty="0">
                <a:ea typeface="微软雅黑" panose="020B0503020204020204" charset="-122"/>
              </a:rPr>
              <a:t>。</a:t>
            </a:r>
            <a:endParaRPr b="1" dirty="0">
              <a:ea typeface="微软雅黑" panose="020B0503020204020204" charset="-122"/>
            </a:endParaRPr>
          </a:p>
          <a:p>
            <a:pPr marL="12700" marR="310515">
              <a:lnSpc>
                <a:spcPct val="150000"/>
              </a:lnSpc>
              <a:spcBef>
                <a:spcPts val="570"/>
              </a:spcBef>
              <a:buSzPct val="96000"/>
              <a:buAutoNum type="arabicPlain" startAt="3"/>
              <a:tabLst>
                <a:tab pos="801370" algn="l"/>
              </a:tabLst>
            </a:pPr>
            <a:r>
              <a:rPr b="1" dirty="0">
                <a:ea typeface="微软雅黑" panose="020B0503020204020204" charset="-122"/>
              </a:rPr>
              <a:t>在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形象体系和情节结构</a:t>
            </a:r>
            <a:r>
              <a:rPr b="1" dirty="0">
                <a:ea typeface="微软雅黑" panose="020B0503020204020204" charset="-122"/>
              </a:rPr>
              <a:t>上，往往具有明显的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对称性</a:t>
            </a:r>
            <a:r>
              <a:rPr b="1" dirty="0">
                <a:ea typeface="微软雅黑" panose="020B0503020204020204" charset="-122"/>
              </a:rPr>
              <a:t>，使人物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性格相互映照</a:t>
            </a:r>
            <a:r>
              <a:rPr b="1" dirty="0">
                <a:ea typeface="微软雅黑" panose="020B0503020204020204" charset="-122"/>
              </a:rPr>
              <a:t>、鲜 明突出。</a:t>
            </a:r>
            <a:endParaRPr b="1" dirty="0">
              <a:ea typeface="微软雅黑" panose="020B0503020204020204" charset="-122"/>
            </a:endParaRPr>
          </a:p>
          <a:p>
            <a:pPr marL="800735" indent="-788670">
              <a:lnSpc>
                <a:spcPct val="100000"/>
              </a:lnSpc>
              <a:spcBef>
                <a:spcPts val="1440"/>
              </a:spcBef>
              <a:buSzPct val="96000"/>
              <a:buAutoNum type="arabicPlain" startAt="3"/>
              <a:tabLst>
                <a:tab pos="801370" algn="l"/>
              </a:tabLst>
            </a:pPr>
            <a:r>
              <a:rPr b="1" dirty="0">
                <a:ea typeface="微软雅黑" panose="020B0503020204020204" charset="-122"/>
              </a:rPr>
              <a:t>在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语言</a:t>
            </a:r>
            <a:r>
              <a:rPr b="1" dirty="0">
                <a:ea typeface="微软雅黑" panose="020B0503020204020204" charset="-122"/>
              </a:rPr>
              <a:t>上，注重对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北方农民口语</a:t>
            </a:r>
            <a:r>
              <a:rPr b="1" dirty="0">
                <a:ea typeface="微软雅黑" panose="020B0503020204020204" charset="-122"/>
              </a:rPr>
              <a:t>进行艺术加工，营造</a:t>
            </a:r>
            <a:r>
              <a:rPr b="1" dirty="0">
                <a:solidFill>
                  <a:srgbClr val="C00000"/>
                </a:solidFill>
                <a:ea typeface="微软雅黑" panose="020B0503020204020204" charset="-122"/>
              </a:rPr>
              <a:t>幽默风趣</a:t>
            </a:r>
            <a:r>
              <a:rPr b="1" dirty="0">
                <a:ea typeface="微软雅黑" panose="020B0503020204020204" charset="-122"/>
              </a:rPr>
              <a:t>的艺术效果。</a:t>
            </a:r>
            <a:endParaRPr b="1" dirty="0">
              <a:ea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59217" y="55062"/>
            <a:ext cx="2727985" cy="734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41314" y="1015746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685800" y="0"/>
                </a:moveTo>
                <a:lnTo>
                  <a:pt x="0" y="0"/>
                </a:lnTo>
                <a:lnTo>
                  <a:pt x="0" y="502919"/>
                </a:lnTo>
                <a:lnTo>
                  <a:pt x="685800" y="502919"/>
                </a:lnTo>
                <a:lnTo>
                  <a:pt x="937260" y="251459"/>
                </a:lnTo>
                <a:lnTo>
                  <a:pt x="685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1314" y="1015746"/>
            <a:ext cx="937260" cy="502920"/>
          </a:xfrm>
          <a:custGeom>
            <a:avLst/>
            <a:gdLst/>
            <a:ahLst/>
            <a:cxnLst/>
            <a:rect l="l" t="t" r="r" b="b"/>
            <a:pathLst>
              <a:path w="937259" h="502919">
                <a:moveTo>
                  <a:pt x="0" y="0"/>
                </a:moveTo>
                <a:lnTo>
                  <a:pt x="685800" y="0"/>
                </a:lnTo>
                <a:lnTo>
                  <a:pt x="937260" y="251459"/>
                </a:lnTo>
                <a:lnTo>
                  <a:pt x="685800" y="502919"/>
                </a:lnTo>
                <a:lnTo>
                  <a:pt x="0" y="502919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81090" y="1059307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主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6485" y="6468390"/>
            <a:ext cx="453390" cy="327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sz="1800" dirty="0">
                <a:latin typeface="微软雅黑" panose="020B0503020204020204" charset="-122"/>
                <a:cs typeface="微软雅黑" panose="020B0503020204020204" charset="-122"/>
              </a:rPr>
            </a:fld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/>
              <a:t>听够课程</a:t>
            </a:r>
            <a:r>
              <a:rPr sz="2400" spc="-15" dirty="0">
                <a:solidFill>
                  <a:srgbClr val="C00000"/>
                </a:solidFill>
              </a:rPr>
              <a:t>两</a:t>
            </a:r>
            <a:r>
              <a:rPr sz="2400" dirty="0">
                <a:solidFill>
                  <a:srgbClr val="C00000"/>
                </a:solidFill>
              </a:rPr>
              <a:t>个小时</a:t>
            </a:r>
            <a:r>
              <a:rPr spc="10" dirty="0"/>
              <a:t>为</a:t>
            </a:r>
            <a:r>
              <a:rPr sz="2400" spc="-15" dirty="0">
                <a:solidFill>
                  <a:srgbClr val="C00000"/>
                </a:solidFill>
              </a:rPr>
              <a:t>全</a:t>
            </a:r>
            <a:r>
              <a:rPr sz="2400" dirty="0">
                <a:solidFill>
                  <a:srgbClr val="C00000"/>
                </a:solidFill>
              </a:rPr>
              <a:t>勤</a:t>
            </a:r>
            <a:r>
              <a:rPr dirty="0"/>
              <a:t>，中途</a:t>
            </a:r>
            <a:r>
              <a:rPr spc="-15" dirty="0"/>
              <a:t>不</a:t>
            </a:r>
            <a:r>
              <a:rPr dirty="0"/>
              <a:t>能退出</a:t>
            </a:r>
            <a:r>
              <a:rPr spc="-15" dirty="0"/>
              <a:t>，</a:t>
            </a:r>
            <a:r>
              <a:rPr dirty="0"/>
              <a:t>加</a:t>
            </a:r>
            <a:r>
              <a:rPr spc="-15" dirty="0"/>
              <a:t>油</a:t>
            </a:r>
            <a:r>
              <a:rPr dirty="0"/>
              <a:t>！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327456" y="133858"/>
            <a:ext cx="13182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3.3.2</a:t>
            </a:r>
            <a:r>
              <a:rPr sz="1400" dirty="0">
                <a:solidFill>
                  <a:srgbClr val="5F5F5F"/>
                </a:solidFill>
                <a:latin typeface="微软雅黑" panose="020B0503020204020204" charset="-122"/>
                <a:cs typeface="微软雅黑" panose="020B0503020204020204" charset="-122"/>
              </a:rPr>
              <a:t>二、赵树理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13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135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32_1"/>
  <p:tag name="KSO_WM_TEMPLATE_CATEGORY" val="custom"/>
  <p:tag name="KSO_WM_TEMPLATE_INDEX" val="20177135"/>
  <p:tag name="KSO_WM_TEMPLATE_SUBCATEGORY" val="0"/>
  <p:tag name="KSO_WM_TEMPLATE_THUMBS_INDEX" val="1、2、3、4、5、6、7、12、17、18、22、23、28、29、31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感谢观看"/>
  <p:tag name="KSO_WM_TEMPLATE_CATEGORY" val="custom"/>
  <p:tag name="KSO_WM_TEMPLATE_INDEX" val="20177135"/>
  <p:tag name="KSO_WM_UNIT_ID" val="custom20177135_31*a*1"/>
  <p:tag name="KSO_WM_UNIT_NOCLEAR" val="1"/>
  <p:tag name="KSO_WM_UNIT_DIAGRAM_ISNUMVISUAL" val="0"/>
  <p:tag name="KSO_WM_UNIT_DIAGRAM_ISREFERUNIT" val="0"/>
</p:tagLst>
</file>

<file path=ppt/tags/tag131.xml><?xml version="1.0" encoding="utf-8"?>
<p:tagLst xmlns:p="http://schemas.openxmlformats.org/presentationml/2006/main">
  <p:tag name="KSO_WM_TAG_VERSION" val="1.0"/>
  <p:tag name="KSO_WM_SLIDE_ITEM_CNT" val="0"/>
  <p:tag name="KSO_WM_SLIDE_LAYOUT" val="a"/>
  <p:tag name="KSO_WM_SLIDE_LAYOUT_CNT" val="1"/>
  <p:tag name="KSO_WM_SLIDE_TYPE" val="endPage"/>
  <p:tag name="KSO_WM_BEAUTIFY_FLAG" val="#wm#"/>
  <p:tag name="KSO_WM_COMBINE_RELATE_SLIDE_ID" val="background20176432_18"/>
  <p:tag name="KSO_WM_TEMPLATE_CATEGORY" val="custom"/>
  <p:tag name="KSO_WM_TEMPLATE_INDEX" val="20177135"/>
  <p:tag name="KSO_WM_SLIDE_ID" val="custom20177135_31"/>
  <p:tag name="KSO_WM_SLIDE_INDEX" val="31"/>
  <p:tag name="KSO_WM_TEMPLATE_SUBCATEGORY" val="0"/>
  <p:tag name="KSO_WM_SLIDE_SUBTYPE" val="pureTxt"/>
  <p:tag name="KSO_WM_TEMPLATE_MASTER_TYPE" val="1"/>
  <p:tag name="KSO_WM_TEMPLATE_COLOR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d*1"/>
  <p:tag name="KSO_WM_UNIT_LAYERLEVEL" val="1"/>
  <p:tag name="KSO_WM_TAG_VERSION" val="1.0"/>
  <p:tag name="KSO_WM_BEAUTIFY_FLAG" val="#wm#"/>
  <p:tag name="KSO_WM_UNIT_VALUE" val="391*523"/>
  <p:tag name="KSO_WM_UNIT_TYPE" val="d"/>
  <p:tag name="KSO_WM_UNIT_INDEX" val="1"/>
  <p:tag name="KSO_WM_SLIDE_BACKGROUND_TYPE" val="frame"/>
  <p:tag name="KSO_WM_SLIDE_BK_DARK_LIGHT" val="2"/>
  <p:tag name="KSO_WM_UNIT_SUPPORT_UNIT_TYPE" val="[&quot;all&quot;]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8D5D8"/>
      </a:dk2>
      <a:lt2>
        <a:srgbClr val="FFFFFF"/>
      </a:lt2>
      <a:accent1>
        <a:srgbClr val="BD888F"/>
      </a:accent1>
      <a:accent2>
        <a:srgbClr val="BD9789"/>
      </a:accent2>
      <a:accent3>
        <a:srgbClr val="BDAC89"/>
      </a:accent3>
      <a:accent4>
        <a:srgbClr val="B9BD89"/>
      </a:accent4>
      <a:accent5>
        <a:srgbClr val="A4BD89"/>
      </a:accent5>
      <a:accent6>
        <a:srgbClr val="90BD89"/>
      </a:accent6>
      <a:hlink>
        <a:srgbClr val="4B5CC4"/>
      </a:hlink>
      <a:folHlink>
        <a:srgbClr val="6F61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17084</Words>
  <Application>WPS 演示</Application>
  <PresentationFormat>On-screen Show (4:3)</PresentationFormat>
  <Paragraphs>1396</Paragraphs>
  <Slides>111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111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楷体</vt:lpstr>
      <vt:lpstr>Microsoft JhengHei</vt:lpstr>
      <vt:lpstr>等线</vt:lpstr>
      <vt:lpstr>隶书</vt:lpstr>
      <vt:lpstr>汉仪尚巍手书W</vt:lpstr>
      <vt:lpstr>华文琥珀</vt:lpstr>
      <vt:lpstr>Arial Unicode MS</vt:lpstr>
      <vt:lpstr>Calibri</vt:lpstr>
      <vt:lpstr>Arial</vt:lpstr>
      <vt:lpstr>Times New Roman</vt:lpstr>
      <vt:lpstr>΢</vt:lpstr>
      <vt:lpstr>Segoe Print</vt:lpstr>
      <vt:lpstr>Office Theme</vt:lpstr>
      <vt:lpstr>2_Office 主题​​</vt:lpstr>
      <vt:lpstr>中国现代文学史</vt:lpstr>
      <vt:lpstr>知 识 框 架</vt:lpstr>
      <vt:lpstr>3.2.4	张爱玲、张恨水</vt:lpstr>
      <vt:lpstr>3.2.4	张爱玲、张恨水</vt:lpstr>
      <vt:lpstr>PowerPoint 演示文稿</vt:lpstr>
      <vt:lpstr>PowerPoint 演示文稿</vt:lpstr>
      <vt:lpstr>名词解释：《金锁记》</vt:lpstr>
      <vt:lpstr>3.2.4	张爱玲、张恨水</vt:lpstr>
      <vt:lpstr>3、张爱玲小说的思想内容：</vt:lpstr>
      <vt:lpstr>3.2.4	张爱玲、张恨水	客</vt:lpstr>
      <vt:lpstr>PowerPoint 演示文稿</vt:lpstr>
      <vt:lpstr>PowerPoint 演示文稿</vt:lpstr>
      <vt:lpstr>3.2.4	张爱玲、张恨水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3.2.5 艾青</vt:lpstr>
      <vt:lpstr>PowerPoint 演示文稿</vt:lpstr>
      <vt:lpstr>3.2.5 艾青</vt:lpstr>
      <vt:lpstr>3.2.5 艾青</vt:lpstr>
      <vt:lpstr>真 题 演 练</vt:lpstr>
      <vt:lpstr>真 题 演 练</vt:lpstr>
      <vt:lpstr>PowerPoint 演示文稿</vt:lpstr>
      <vt:lpstr>PowerPoint 演示文稿</vt:lpstr>
      <vt:lpstr>PowerPoint 演示文稿</vt:lpstr>
      <vt:lpstr>PowerPoint 演示文稿</vt:lpstr>
      <vt:lpstr>3.2.6 穆旦</vt:lpstr>
      <vt:lpstr>我向自己说</vt:lpstr>
      <vt:lpstr>3.2.6 穆旦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3.2.7 夏衍、陈白尘</vt:lpstr>
      <vt:lpstr>PowerPoint 演示文稿</vt:lpstr>
      <vt:lpstr>3.2.7 夏衍、陈白尘</vt:lpstr>
      <vt:lpstr>3.2.7 夏衍、陈白尘</vt:lpstr>
      <vt:lpstr>3.2.7 夏衍、陈白尘</vt:lpstr>
      <vt:lpstr>3.2.7 夏衍、陈白尘</vt:lpstr>
      <vt:lpstr>真 题 演 练</vt:lpstr>
      <vt:lpstr>真 题 演 练</vt:lpstr>
      <vt:lpstr>PowerPoint 演示文稿</vt:lpstr>
      <vt:lpstr>PowerPoint 演示文稿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PowerPoint 演示文稿</vt:lpstr>
      <vt:lpstr>真 题 演 练</vt:lpstr>
      <vt:lpstr>PowerPoint 演示文稿</vt:lpstr>
      <vt:lpstr>PowerPoint 演示文稿</vt:lpstr>
      <vt:lpstr>PowerPoint 演示文稿</vt:lpstr>
      <vt:lpstr>（一）	戏剧</vt:lpstr>
      <vt:lpstr>3.3 第三节	解放区文学创作</vt:lpstr>
      <vt:lpstr>3.3 第三节	解放区文学创作</vt:lpstr>
      <vt:lpstr>3.3 第三节	解放区文学创作</vt:lpstr>
      <vt:lpstr>PowerPoint 演示文稿</vt:lpstr>
      <vt:lpstr>3.3 第三节	解放区文学创作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PowerPoint 演示文稿</vt:lpstr>
      <vt:lpstr>PowerPoint 演示文稿</vt:lpstr>
      <vt:lpstr>真 题 演 练</vt:lpstr>
      <vt:lpstr>真 题 演 练</vt:lpstr>
      <vt:lpstr>真 题 演 练</vt:lpstr>
      <vt:lpstr>真 题 演 练</vt:lpstr>
      <vt:lpstr>3.3.2 赵树理</vt:lpstr>
      <vt:lpstr>PowerPoint 演示文稿</vt:lpstr>
      <vt:lpstr>3.3.2 赵树理</vt:lpstr>
      <vt:lpstr>3.3.2 赵树理</vt:lpstr>
      <vt:lpstr>3.3.2 赵树理</vt:lpstr>
      <vt:lpstr>3.3.2 赵树理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  <vt:lpstr>真 题 演 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 识 框 架</dc:title>
  <dc:creator>Administrator</dc:creator>
  <cp:lastModifiedBy>阿彦</cp:lastModifiedBy>
  <cp:revision>6</cp:revision>
  <dcterms:created xsi:type="dcterms:W3CDTF">2020-08-19T07:51:00Z</dcterms:created>
  <dcterms:modified xsi:type="dcterms:W3CDTF">2021-02-16T06:45:24Z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2020-08-19T00:00:00Z</vt:filetime>
  </property>
  <property fmtid="{D5CDD505-2E9C-101B-9397-08002B2CF9AE}" pid="5" name="KSOProductBuildVer">
    <vt:lpwstr>2052-11.1.0.10314</vt:lpwstr>
  </property>
  <property fmtid="{D5CDD505-2E9C-101B-9397-08002B2CF9AE}" pid="6" name="KSOSaveFontToCloudKey">
    <vt:lpwstr>370439260_embed</vt:lpwstr>
  </property>
</Properties>
</file>